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81" r:id="rId2"/>
    <p:sldId id="280" r:id="rId3"/>
    <p:sldId id="279" r:id="rId4"/>
    <p:sldId id="256" r:id="rId5"/>
    <p:sldId id="257" r:id="rId6"/>
    <p:sldId id="258" r:id="rId7"/>
    <p:sldId id="259" r:id="rId8"/>
    <p:sldId id="260" r:id="rId9"/>
    <p:sldId id="261" r:id="rId10"/>
    <p:sldId id="262" r:id="rId11"/>
    <p:sldId id="263" r:id="rId12"/>
    <p:sldId id="264" r:id="rId13"/>
    <p:sldId id="265" r:id="rId14"/>
    <p:sldId id="286" r:id="rId15"/>
    <p:sldId id="287" r:id="rId16"/>
    <p:sldId id="268" r:id="rId17"/>
    <p:sldId id="269" r:id="rId18"/>
    <p:sldId id="270" r:id="rId19"/>
    <p:sldId id="271" r:id="rId20"/>
    <p:sldId id="284"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2"/>
    <p:restoredTop sz="82186"/>
  </p:normalViewPr>
  <p:slideViewPr>
    <p:cSldViewPr snapToGrid="0" snapToObjects="1">
      <p:cViewPr varScale="1">
        <p:scale>
          <a:sx n="65" d="100"/>
          <a:sy n="65" d="100"/>
        </p:scale>
        <p:origin x="1616" y="21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92592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Her er det tre valg – brønner, grunnvannspotensiale og avløpsmuligheter – og Gudrun starter med brønner. </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Hun får opp markering på kartet over hvor det har vært boret etter vann på hyttetomtene i nærheten. Hun klikker på en av brønnene i kartet.</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Her får hun opp all registrert informasjon om borehullet. </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Hun finner ut hvem naboene er og hører med dem om det er mulig å hekte seg på denne brønnen. Etter en del fram og tilbake må hun gi opp forsøket.</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Gudrun fjerner visningen av denne brønnen.</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0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endParaRPr lang="nb-NO"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119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Gudrun tenker hun må bore egen brønn isteden og åpner menyen «Grunnvannspotensiale».</a:t>
            </a:r>
          </a:p>
          <a:p>
            <a:pPr marL="0" marR="0" lvl="0" indent="0" defTabSz="457200" eaLnBrk="1" fontAlgn="auto" latinLnBrk="0" hangingPunct="1">
              <a:lnSpc>
                <a:spcPct val="117999"/>
              </a:lnSpc>
              <a:spcBef>
                <a:spcPts val="0"/>
              </a:spcBef>
              <a:spcAft>
                <a:spcPts val="0"/>
              </a:spcAft>
              <a:buClrTx/>
              <a:buSzTx/>
              <a:buFontTx/>
              <a:buNone/>
              <a:tabLst/>
              <a:defRPr/>
            </a:pPr>
            <a:r>
              <a:rPr lang="nb-NO" dirty="0"/>
              <a:t>Her ser hun hvor det kan finnes muligheter for å finne grunnvann. </a:t>
            </a:r>
            <a:r>
              <a:rPr lang="nb-NO" sz="2000" dirty="0">
                <a:latin typeface="Lato" panose="020F0502020204030203" pitchFamily="34" charset="0"/>
                <a:ea typeface="Lato" panose="020F0502020204030203" pitchFamily="34" charset="0"/>
                <a:cs typeface="Lato" panose="020F0502020204030203" pitchFamily="34" charset="0"/>
              </a:rPr>
              <a:t>Gudrun er opptatt av å holde kostnadene nede og vil gjerne dele brønn med andre. </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Hun ser at det er et stort område på nabotomta hvor det ser ut som det er gode muligheter.</a:t>
            </a:r>
            <a:endParaRPr lang="nb-NO" sz="2400" dirty="0"/>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endParaRPr lang="nb-NO" dirty="0"/>
          </a:p>
        </p:txBody>
      </p:sp>
    </p:spTree>
    <p:extLst>
      <p:ext uri="{BB962C8B-B14F-4D97-AF65-F5344CB8AC3E}">
        <p14:creationId xmlns:p14="http://schemas.microsoft.com/office/powerpoint/2010/main" val="2982276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Gudrun tar kontakt med to andre naboer, som også skal bygge hytte, for å høre om de er interessert i å dele brønn. </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dirty="0"/>
              <a:t>De er med!</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De ser i verktøyet at «Johnsrud &amp; sønn» har boret i området tidligere og engasjerer dem. </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 Jammen bra vi er nøye på å rapportere inn boreresultater, det gir oss nye oppdrag hele tiden, tenker Johnsrud jr.</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p:txBody>
      </p:sp>
    </p:spTree>
    <p:extLst>
      <p:ext uri="{BB962C8B-B14F-4D97-AF65-F5344CB8AC3E}">
        <p14:creationId xmlns:p14="http://schemas.microsoft.com/office/powerpoint/2010/main" val="212300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neste er å sjekke avløp uten kommunalt anlegg og hva det betyr i praksis. Hva slags toalettsystem må vi da ha? Hva skal vi gjøre med eventuell kloakk? Kan vi slippe gråvannet ned i grunnen?</a:t>
            </a:r>
          </a:p>
          <a:p>
            <a:r>
              <a:rPr lang="nb-NO" dirty="0"/>
              <a:t>Gudrun klikker på «Avløpsmuligheter»</a:t>
            </a:r>
          </a:p>
          <a:p>
            <a:r>
              <a:rPr lang="nb-NO" dirty="0"/>
              <a:t>&lt;Neste&gt; </a:t>
            </a:r>
          </a:p>
          <a:p>
            <a:endParaRPr lang="nb-NO" dirty="0"/>
          </a:p>
        </p:txBody>
      </p:sp>
    </p:spTree>
    <p:extLst>
      <p:ext uri="{BB962C8B-B14F-4D97-AF65-F5344CB8AC3E}">
        <p14:creationId xmlns:p14="http://schemas.microsoft.com/office/powerpoint/2010/main" val="4289532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Basert på flere datasett, blant annet Infiltrasjonspotensiale, </a:t>
            </a:r>
            <a:r>
              <a:rPr lang="nb-NO" sz="2400" dirty="0" err="1">
                <a:latin typeface="Lato" panose="020F0502020204030203" pitchFamily="34" charset="0"/>
                <a:ea typeface="Lato" panose="020F0502020204030203" pitchFamily="34" charset="0"/>
                <a:cs typeface="Lato" panose="020F0502020204030203" pitchFamily="34" charset="0"/>
              </a:rPr>
              <a:t>Løsmasser</a:t>
            </a:r>
            <a:r>
              <a:rPr lang="nb-NO" sz="2400" dirty="0">
                <a:latin typeface="Lato" panose="020F0502020204030203" pitchFamily="34" charset="0"/>
                <a:ea typeface="Lato" panose="020F0502020204030203" pitchFamily="34" charset="0"/>
                <a:cs typeface="Lato" panose="020F0502020204030203" pitchFamily="34" charset="0"/>
              </a:rPr>
              <a:t> og Dyp til fjell, samt kartdata om helling i terrenget og nærhet til drikkevannskilder i området, genereres en anbefaling om hvor på tomta </a:t>
            </a:r>
            <a:r>
              <a:rPr lang="nb-NO" sz="2400" dirty="0" err="1">
                <a:latin typeface="Lato" panose="020F0502020204030203" pitchFamily="34" charset="0"/>
                <a:ea typeface="Lato" panose="020F0502020204030203" pitchFamily="34" charset="0"/>
                <a:cs typeface="Lato" panose="020F0502020204030203" pitchFamily="34" charset="0"/>
              </a:rPr>
              <a:t>gråvann</a:t>
            </a:r>
            <a:r>
              <a:rPr lang="nb-NO" sz="2400" dirty="0">
                <a:latin typeface="Lato" panose="020F0502020204030203" pitchFamily="34" charset="0"/>
                <a:ea typeface="Lato" panose="020F0502020204030203" pitchFamily="34" charset="0"/>
                <a:cs typeface="Lato" panose="020F0502020204030203" pitchFamily="34" charset="0"/>
              </a:rPr>
              <a:t> kan ledes ut og en anbefaling på type renseanlegg for kloakk, som tar hensyn til kommunens bestemmelser. </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 Utrolig nyttig informasjon dette her, tenker Gudrun, jeg får se på «Grunnforhold» også.</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&lt;Neste&gt;</a:t>
            </a:r>
          </a:p>
        </p:txBody>
      </p:sp>
    </p:spTree>
    <p:extLst>
      <p:ext uri="{BB962C8B-B14F-4D97-AF65-F5344CB8AC3E}">
        <p14:creationId xmlns:p14="http://schemas.microsoft.com/office/powerpoint/2010/main" val="360716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i="0" dirty="0"/>
              <a:t>Gudrun vet av erfaring fra den gamle hytta til foreldrene at grunnforhold og fundamentering er viktig. Den hytta var satt rett på myrtorv og ble veldig skjev etter hvert. Hun er også klar over at grunnforholdene har mye å si for kostnadene med grunnarbeid. </a:t>
            </a:r>
          </a:p>
          <a:p>
            <a:pPr marL="0" marR="0" lvl="0" indent="0" defTabSz="457200" eaLnBrk="1" fontAlgn="auto" latinLnBrk="0" hangingPunct="1">
              <a:lnSpc>
                <a:spcPct val="117999"/>
              </a:lnSpc>
              <a:spcBef>
                <a:spcPts val="0"/>
              </a:spcBef>
              <a:spcAft>
                <a:spcPts val="0"/>
              </a:spcAft>
              <a:buClrTx/>
              <a:buSzTx/>
              <a:buFontTx/>
              <a:buNone/>
              <a:tabLst/>
              <a:defRPr/>
            </a:pPr>
            <a:r>
              <a:rPr lang="nb-NO" i="0" dirty="0"/>
              <a:t>Gudrun ser at det finnes informasjon om både marin leire og dybde til fjell på tomta og i området rundt. </a:t>
            </a:r>
          </a:p>
          <a:p>
            <a:pPr marL="0" marR="0" lvl="0" indent="0" defTabSz="457200" eaLnBrk="1" fontAlgn="auto" latinLnBrk="0" hangingPunct="1">
              <a:lnSpc>
                <a:spcPct val="117999"/>
              </a:lnSpc>
              <a:spcBef>
                <a:spcPts val="0"/>
              </a:spcBef>
              <a:spcAft>
                <a:spcPts val="0"/>
              </a:spcAft>
              <a:buClrTx/>
              <a:buSzTx/>
              <a:buFontTx/>
              <a:buNone/>
              <a:tabLst/>
              <a:defRPr/>
            </a:pPr>
            <a:r>
              <a:rPr lang="nb-NO" i="0" dirty="0"/>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i="0" dirty="0"/>
              <a:t>Hun ser at det er </a:t>
            </a:r>
            <a:r>
              <a:rPr lang="nb-NO" dirty="0"/>
              <a:t>svært stor mulighet for marin leire ved området lengst ned mot sjøen. Det er uansett ikke aktuelt å sette opp hytta her, men Gudrun noterer seg at det er tryggest å legge adkomstveien inn fra den andre siden. </a:t>
            </a:r>
          </a:p>
          <a:p>
            <a:pPr marL="0" marR="0" lvl="0" indent="0" defTabSz="457200" eaLnBrk="1" fontAlgn="auto" latinLnBrk="0" hangingPunct="1">
              <a:lnSpc>
                <a:spcPct val="117999"/>
              </a:lnSpc>
              <a:spcBef>
                <a:spcPts val="0"/>
              </a:spcBef>
              <a:spcAft>
                <a:spcPts val="0"/>
              </a:spcAft>
              <a:buClrTx/>
              <a:buSzTx/>
              <a:buFontTx/>
              <a:buNone/>
              <a:tabLst/>
              <a:defRPr/>
            </a:pPr>
            <a:endParaRPr lang="nb-NO" dirty="0"/>
          </a:p>
          <a:p>
            <a:pPr marL="0" marR="0" lvl="0" indent="0" defTabSz="457200" eaLnBrk="1" fontAlgn="auto" latinLnBrk="0" hangingPunct="1">
              <a:lnSpc>
                <a:spcPct val="117999"/>
              </a:lnSpc>
              <a:spcBef>
                <a:spcPts val="0"/>
              </a:spcBef>
              <a:spcAft>
                <a:spcPts val="0"/>
              </a:spcAft>
              <a:buClrTx/>
              <a:buSzTx/>
              <a:buFontTx/>
              <a:buNone/>
              <a:tabLst/>
              <a:defRPr/>
            </a:pPr>
            <a:r>
              <a:rPr lang="nb-NO" dirty="0"/>
              <a:t>- Puh, her var det mye å ta hensyn til, tenker Gudrun. Men bra å få vite om alt med en gang, så vi slipper vi å gjøre om på hytteplanene og søknaden mange ganger. </a:t>
            </a:r>
          </a:p>
          <a:p>
            <a:r>
              <a:rPr lang="nb-NO" i="0" dirty="0"/>
              <a:t>&lt;Neste&gt;</a:t>
            </a:r>
          </a:p>
          <a:p>
            <a:endParaRPr lang="nb-NO" i="0" dirty="0"/>
          </a:p>
          <a:p>
            <a:endParaRPr lang="nb-NO" dirty="0"/>
          </a:p>
          <a:p>
            <a:endParaRPr lang="nb-NO" dirty="0"/>
          </a:p>
        </p:txBody>
      </p:sp>
    </p:spTree>
    <p:extLst>
      <p:ext uri="{BB962C8B-B14F-4D97-AF65-F5344CB8AC3E}">
        <p14:creationId xmlns:p14="http://schemas.microsoft.com/office/powerpoint/2010/main" val="18359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Med all denne informasjonen tilgjengelig helt fra starten, velger Gudrun og familien å gjøre om på planene. </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pPr marL="0" marR="0" lvl="0" indent="0" defTabSz="457200" eaLnBrk="1" fontAlgn="auto" latinLnBrk="0" hangingPunct="1">
              <a:lnSpc>
                <a:spcPct val="117999"/>
              </a:lnSpc>
              <a:spcBef>
                <a:spcPts val="0"/>
              </a:spcBef>
              <a:spcAft>
                <a:spcPts val="0"/>
              </a:spcAft>
              <a:buClrTx/>
              <a:buSzTx/>
              <a:buFontTx/>
              <a:buNone/>
              <a:tabLst/>
              <a:defRPr/>
            </a:pPr>
            <a:r>
              <a:rPr lang="nb-NO" dirty="0"/>
              <a:t>Hun ser at en annen type hytte enn den de opprinnelig hadde blinket seg ut egentlig vil passe mye bedre – og bli billigere. Den vil ha en mer egnet plassering av toalett og bad. Samtidig ser hun at de faktisk kan få til en kjellerbod om det graves ned til fjell.</a:t>
            </a:r>
          </a:p>
          <a:p>
            <a:pPr marL="0" marR="0" lvl="0" indent="0" defTabSz="457200" eaLnBrk="1" fontAlgn="auto" latinLnBrk="0" hangingPunct="1">
              <a:lnSpc>
                <a:spcPct val="117999"/>
              </a:lnSpc>
              <a:spcBef>
                <a:spcPts val="0"/>
              </a:spcBef>
              <a:spcAft>
                <a:spcPts val="0"/>
              </a:spcAft>
              <a:buClrTx/>
              <a:buSzTx/>
              <a:buFontTx/>
              <a:buNone/>
              <a:tabLst/>
              <a:defRPr/>
            </a:pPr>
            <a:r>
              <a:rPr lang="nb-NO" dirty="0"/>
              <a:t>&lt;Neste&gt;</a:t>
            </a:r>
          </a:p>
          <a:p>
            <a:pPr marL="0" marR="0" lvl="0" indent="0" defTabSz="457200" eaLnBrk="1" fontAlgn="auto" latinLnBrk="0" hangingPunct="1">
              <a:lnSpc>
                <a:spcPct val="117999"/>
              </a:lnSpc>
              <a:spcBef>
                <a:spcPts val="0"/>
              </a:spcBef>
              <a:spcAft>
                <a:spcPts val="0"/>
              </a:spcAft>
              <a:buClrTx/>
              <a:buSzTx/>
              <a:buFontTx/>
              <a:buNone/>
              <a:tabLst/>
              <a:defRPr/>
            </a:pPr>
            <a:endParaRPr lang="nb-NO" dirty="0"/>
          </a:p>
          <a:p>
            <a:pPr marL="0" marR="0" lvl="0" indent="0" defTabSz="457200" eaLnBrk="1" fontAlgn="auto" latinLnBrk="0" hangingPunct="1">
              <a:lnSpc>
                <a:spcPct val="117999"/>
              </a:lnSpc>
              <a:spcBef>
                <a:spcPts val="0"/>
              </a:spcBef>
              <a:spcAft>
                <a:spcPts val="0"/>
              </a:spcAft>
              <a:buClrTx/>
              <a:buSzTx/>
              <a:buFontTx/>
              <a:buNone/>
              <a:tabLst/>
              <a:defRPr/>
            </a:pPr>
            <a:endParaRPr lang="nb-NO" dirty="0"/>
          </a:p>
          <a:p>
            <a:endParaRPr lang="nb-NO" dirty="0"/>
          </a:p>
        </p:txBody>
      </p:sp>
    </p:spTree>
    <p:extLst>
      <p:ext uri="{BB962C8B-B14F-4D97-AF65-F5344CB8AC3E}">
        <p14:creationId xmlns:p14="http://schemas.microsoft.com/office/powerpoint/2010/main" val="92669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Gudrun har nå hytteplanen klar og kontakter den som skal gjøre grunnarbeidet for å be om en pris. </a:t>
            </a:r>
          </a:p>
          <a:p>
            <a:r>
              <a:rPr lang="nb-NO" dirty="0"/>
              <a:t>Hun vet allerede ganske mye om grunnforholdene og er derfor i stand til å gi entreprenøren en god beskrivelse. </a:t>
            </a:r>
          </a:p>
          <a:p>
            <a:r>
              <a:rPr lang="nb-NO" dirty="0"/>
              <a:t>&lt;Neste&gt;</a:t>
            </a:r>
          </a:p>
          <a:p>
            <a:r>
              <a:rPr lang="nb-NO" dirty="0"/>
              <a:t>Han kommer på befaring, men den går raskt unna og han leverer tilbudet samme dag.</a:t>
            </a:r>
          </a:p>
          <a:p>
            <a:r>
              <a:rPr lang="nb-NO" dirty="0"/>
              <a:t>Entreprenøren bruker opplysningene om </a:t>
            </a:r>
            <a:r>
              <a:rPr lang="nb-NO" dirty="0" err="1"/>
              <a:t>løsmassene</a:t>
            </a:r>
            <a:r>
              <a:rPr lang="nb-NO" dirty="0"/>
              <a:t> fra det digitale verktøyet til å beregne hvor mye masse av det som skal graves ut som kan gjenbrukes til adkomstveien, hvor mye som må kjøres vekk og hvor mye som må tilføres. </a:t>
            </a:r>
          </a:p>
          <a:p>
            <a:r>
              <a:rPr lang="nb-NO" dirty="0"/>
              <a:t>Verktøyet hjelper han også med et anslag over hvor mye som må sprenges for å få plassert grunnmuren riktig. </a:t>
            </a:r>
          </a:p>
          <a:p>
            <a:r>
              <a:rPr lang="nb-NO" dirty="0"/>
              <a:t>Gudrun ser med en gang av tilbudet at beregningene stemmer med det bildet hun har fra all informasjonen i det digitale verktøyet.</a:t>
            </a:r>
          </a:p>
          <a:p>
            <a:r>
              <a:rPr lang="nb-NO" dirty="0"/>
              <a:t>&lt;Neste&gt;</a:t>
            </a:r>
          </a:p>
          <a:p>
            <a:endParaRPr lang="nb-NO" dirty="0"/>
          </a:p>
          <a:p>
            <a:endParaRPr lang="nb-NO" dirty="0"/>
          </a:p>
        </p:txBody>
      </p:sp>
    </p:spTree>
    <p:extLst>
      <p:ext uri="{BB962C8B-B14F-4D97-AF65-F5344CB8AC3E}">
        <p14:creationId xmlns:p14="http://schemas.microsoft.com/office/powerpoint/2010/main" val="335452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 innflytting oppdager Gudrun at det finnes tre brønner til i området. – </a:t>
            </a:r>
            <a:r>
              <a:rPr lang="nb-NO" dirty="0" err="1"/>
              <a:t>Hmm</a:t>
            </a:r>
            <a:r>
              <a:rPr lang="nb-NO" dirty="0"/>
              <a:t>.. disse kan jeg ikke huske fra den gangen jeg holdt på med det digitale verktøyet, tenker hun. Det er jo synd om de nye som skal bygge her ikke får vite om dem. Og de kan jo komme i skade for å legge gråvannet slik at drikkevannet forurenses.</a:t>
            </a:r>
          </a:p>
          <a:p>
            <a:r>
              <a:rPr lang="nb-NO" dirty="0"/>
              <a:t>Gudrun finner tilbake til verktøyet og ser at det finnes en funksjon for å melde inn disse brønnene. Hun trykker på «Legg til ting du vet», markerer punktene i kartet, at de er brønner og trykker på «Send» (NB! dette er ikke illustrert i skjermbildet)</a:t>
            </a:r>
          </a:p>
          <a:p>
            <a:r>
              <a:rPr lang="nb-NO" dirty="0"/>
              <a:t>&lt;Neste&gt;</a:t>
            </a:r>
          </a:p>
          <a:p>
            <a:r>
              <a:rPr lang="nb-NO" dirty="0"/>
              <a:t>Brønnene blir meldt inn til NGU.</a:t>
            </a:r>
          </a:p>
          <a:p>
            <a:r>
              <a:rPr lang="nb-NO" dirty="0"/>
              <a:t>&lt;Neste&gt;</a:t>
            </a:r>
          </a:p>
          <a:p>
            <a:endParaRPr lang="nb-NO" dirty="0"/>
          </a:p>
          <a:p>
            <a:endParaRPr lang="nb-NO" dirty="0"/>
          </a:p>
        </p:txBody>
      </p:sp>
    </p:spTree>
    <p:extLst>
      <p:ext uri="{BB962C8B-B14F-4D97-AF65-F5344CB8AC3E}">
        <p14:creationId xmlns:p14="http://schemas.microsoft.com/office/powerpoint/2010/main" val="194468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Mens hun er inne i verktøyet kommer hun på at det har vært en del snakk om radon blant de som bor på øya. – Litt rart at verktøyet ikke varslet om det den gangen, tenker hun. Jeg får sjekke det nå da.</a:t>
            </a:r>
          </a:p>
          <a:p>
            <a:endParaRPr lang="nb-NO" dirty="0"/>
          </a:p>
          <a:p>
            <a:r>
              <a:rPr lang="nb-NO" dirty="0"/>
              <a:t>Hun ser ingen beskjeder eller markering i kartet over tomta om radon, så hun zoomer litt ut i verktøyet. Da ser hun at det er markert for radon på den andre siden av øya, et godt stykke unna. - Godt å få sjekket det med radon, tenker hun.</a:t>
            </a:r>
          </a:p>
          <a:p>
            <a:endParaRPr lang="nb-NO" dirty="0"/>
          </a:p>
          <a:p>
            <a:r>
              <a:rPr lang="nb-NO" dirty="0"/>
              <a:t>Historien viser at det er mange mulige gevinster ved å gjøre datasett tilgjengelig i digitale byggesøknadsløsninger:</a:t>
            </a:r>
          </a:p>
          <a:p>
            <a:pPr marL="342900" indent="-342900">
              <a:buFontTx/>
              <a:buChar char="-"/>
            </a:pPr>
            <a:r>
              <a:rPr lang="nb-NO" dirty="0"/>
              <a:t>Søkerne får vite på et tidlig stadium hva de må ta hensyn til, før de har investert mye i planer som ikke lar seg realisere</a:t>
            </a:r>
          </a:p>
          <a:p>
            <a:pPr marL="342900" indent="-342900">
              <a:buFontTx/>
              <a:buChar char="-"/>
            </a:pPr>
            <a:r>
              <a:rPr lang="nb-NO" dirty="0"/>
              <a:t>Kommunene sparer saksbehandlingstid</a:t>
            </a:r>
          </a:p>
          <a:p>
            <a:pPr marL="342900" indent="-342900">
              <a:buFontTx/>
              <a:buChar char="-"/>
            </a:pPr>
            <a:r>
              <a:rPr lang="nb-NO" dirty="0"/>
              <a:t>Det er større muligheter for at det ikke bygges på farefulle steder</a:t>
            </a:r>
          </a:p>
          <a:p>
            <a:pPr marL="342900" indent="-342900">
              <a:buFontTx/>
              <a:buChar char="-"/>
            </a:pPr>
            <a:r>
              <a:rPr lang="nb-NO" dirty="0"/>
              <a:t>Publikum kan bidra til å heve kvaliteten på data</a:t>
            </a:r>
          </a:p>
          <a:p>
            <a:pPr marL="342900" indent="-342900">
              <a:buFontTx/>
              <a:buChar char="-"/>
            </a:pPr>
            <a:r>
              <a:rPr lang="nb-NO" dirty="0"/>
              <a:t>Private aktører får en egenmotivasjon til å overholde meldeplikten (</a:t>
            </a:r>
            <a:r>
              <a:rPr lang="nb-NO" dirty="0" err="1"/>
              <a:t>ref</a:t>
            </a:r>
            <a:r>
              <a:rPr lang="nb-NO" dirty="0"/>
              <a:t> brønner)</a:t>
            </a:r>
          </a:p>
          <a:p>
            <a:pPr marL="342900" indent="-342900">
              <a:buFontTx/>
              <a:buChar char="-"/>
            </a:pPr>
            <a:endParaRPr lang="nb-NO" dirty="0"/>
          </a:p>
          <a:p>
            <a:endParaRPr lang="nb-NO" dirty="0"/>
          </a:p>
          <a:p>
            <a:endParaRPr lang="nb-NO" dirty="0"/>
          </a:p>
        </p:txBody>
      </p:sp>
    </p:spTree>
    <p:extLst>
      <p:ext uri="{BB962C8B-B14F-4D97-AF65-F5344CB8AC3E}">
        <p14:creationId xmlns:p14="http://schemas.microsoft.com/office/powerpoint/2010/main" val="163949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90472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11010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5929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Møt Gudrun og Arne.</a:t>
            </a:r>
          </a:p>
          <a:p>
            <a:r>
              <a:rPr lang="nb-NO" dirty="0"/>
              <a:t>De ønsker seg en hytte ved sjøen og har funnet en bra tomt på en øy uti havgapet.</a:t>
            </a:r>
          </a:p>
          <a:p>
            <a:r>
              <a:rPr lang="nb-NO" dirty="0"/>
              <a:t>På tomta står det bare en gammel bu som er full av maur, den vil de rive.</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Gudrun orienterer seg i hytteleverandørenes kataloger over </a:t>
            </a:r>
            <a:r>
              <a:rPr lang="nb-NO" sz="2400" dirty="0" err="1">
                <a:latin typeface="Lato" panose="020F0502020204030203" pitchFamily="34" charset="0"/>
                <a:ea typeface="Lato" panose="020F0502020204030203" pitchFamily="34" charset="0"/>
                <a:cs typeface="Lato" panose="020F0502020204030203" pitchFamily="34" charset="0"/>
              </a:rPr>
              <a:t>ferdighytter</a:t>
            </a:r>
            <a:r>
              <a:rPr lang="nb-NO" sz="2400" dirty="0">
                <a:latin typeface="Lato" panose="020F0502020204030203" pitchFamily="34" charset="0"/>
                <a:ea typeface="Lato" panose="020F0502020204030203" pitchFamily="34" charset="0"/>
                <a:cs typeface="Lato" panose="020F0502020204030203" pitchFamily="34" charset="0"/>
              </a:rPr>
              <a:t> på nettet og forstår fort at hun må tenke på både vann og avløp.</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Gudrun tar kontakt med kommunen for å orientere seg om forholdene. Hun får vite at tomta står på et uregulert område og at det ikke finnes kommunalt vann og avløp i nærheten. Kommunen henviser henne til nettsidene deres, som inneholder informasjon til hyttebyggere om vann, avløp, solforhold </a:t>
            </a:r>
            <a:r>
              <a:rPr lang="nb-NO" sz="2400" dirty="0" err="1">
                <a:latin typeface="Lato" panose="020F0502020204030203" pitchFamily="34" charset="0"/>
                <a:ea typeface="Lato" panose="020F0502020204030203" pitchFamily="34" charset="0"/>
                <a:cs typeface="Lato" panose="020F0502020204030203" pitchFamily="34" charset="0"/>
              </a:rPr>
              <a:t>etc</a:t>
            </a:r>
            <a:r>
              <a:rPr lang="nb-NO" sz="2400" dirty="0">
                <a:latin typeface="Lato" panose="020F0502020204030203" pitchFamily="34" charset="0"/>
                <a:ea typeface="Lato" panose="020F0502020204030203" pitchFamily="34" charset="0"/>
                <a:cs typeface="Lato" panose="020F0502020204030203" pitchFamily="34" charset="0"/>
              </a:rPr>
              <a:t> – og en liste med digitale verktøy hun kan benytte til planlegging og innsending av byggesøknad.</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&lt;Neste&gt;</a:t>
            </a:r>
          </a:p>
          <a:p>
            <a:endParaRPr lang="nb-NO" dirty="0"/>
          </a:p>
        </p:txBody>
      </p:sp>
    </p:spTree>
    <p:extLst>
      <p:ext uri="{BB962C8B-B14F-4D97-AF65-F5344CB8AC3E}">
        <p14:creationId xmlns:p14="http://schemas.microsoft.com/office/powerpoint/2010/main" val="417730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Gudrun velger ett av verktøyene og setter i gang. Hun søker opp eiendommen og får opp et oversiktsbilde av tomta. </a:t>
            </a:r>
          </a:p>
          <a:p>
            <a:pPr>
              <a:lnSpc>
                <a:spcPts val="1500"/>
              </a:lnSpc>
            </a:pPr>
            <a:r>
              <a:rPr lang="nb-NO" sz="2400" dirty="0">
                <a:latin typeface="Lato" panose="020F0502020204030203" pitchFamily="34" charset="0"/>
                <a:ea typeface="Lato" panose="020F0502020204030203" pitchFamily="34" charset="0"/>
                <a:cs typeface="Lato" panose="020F0502020204030203" pitchFamily="34" charset="0"/>
              </a:rPr>
              <a:t>&lt;Neste&gt;</a:t>
            </a:r>
          </a:p>
          <a:p>
            <a:endParaRPr lang="nb-NO" dirty="0"/>
          </a:p>
        </p:txBody>
      </p:sp>
    </p:spTree>
    <p:extLst>
      <p:ext uri="{BB962C8B-B14F-4D97-AF65-F5344CB8AC3E}">
        <p14:creationId xmlns:p14="http://schemas.microsoft.com/office/powerpoint/2010/main" val="218837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Verktøyet ber Gudrun velge hva det er hun planlegger å bygge. Gudrun klikker på «Nybygg»</a:t>
            </a:r>
          </a:p>
          <a:p>
            <a:r>
              <a:rPr lang="nb-NO" dirty="0"/>
              <a:t>&lt;Neste&gt;</a:t>
            </a:r>
          </a:p>
        </p:txBody>
      </p:sp>
    </p:spTree>
    <p:extLst>
      <p:ext uri="{BB962C8B-B14F-4D97-AF65-F5344CB8AC3E}">
        <p14:creationId xmlns:p14="http://schemas.microsoft.com/office/powerpoint/2010/main" val="402954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Gudrun oppdager til sin overraskelse at det finnes ferdige modeller fra leverandører tilgjengelig i verktøyet.</a:t>
            </a:r>
          </a:p>
          <a:p>
            <a:r>
              <a:rPr lang="nb-NO" dirty="0"/>
              <a:t>&lt;Neste&gt;</a:t>
            </a:r>
          </a:p>
        </p:txBody>
      </p:sp>
    </p:spTree>
    <p:extLst>
      <p:ext uri="{BB962C8B-B14F-4D97-AF65-F5344CB8AC3E}">
        <p14:creationId xmlns:p14="http://schemas.microsoft.com/office/powerpoint/2010/main" val="136507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500"/>
              </a:lnSpc>
            </a:pPr>
            <a:r>
              <a:rPr lang="nb-NO" sz="2000" dirty="0">
                <a:latin typeface="Lato" panose="020F0502020204030203" pitchFamily="34" charset="0"/>
                <a:ea typeface="Lato" panose="020F0502020204030203" pitchFamily="34" charset="0"/>
                <a:cs typeface="Lato" panose="020F0502020204030203" pitchFamily="34" charset="0"/>
              </a:rPr>
              <a:t>Og jammen ligger ikke hytta de har sett på i katalogen der også. </a:t>
            </a:r>
          </a:p>
          <a:p>
            <a:r>
              <a:rPr lang="nb-NO" dirty="0"/>
              <a:t>&lt;Neste&gt;</a:t>
            </a:r>
          </a:p>
        </p:txBody>
      </p:sp>
    </p:spTree>
    <p:extLst>
      <p:ext uri="{BB962C8B-B14F-4D97-AF65-F5344CB8AC3E}">
        <p14:creationId xmlns:p14="http://schemas.microsoft.com/office/powerpoint/2010/main" val="400185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dirty="0"/>
              <a:t>Gudrun plasserer hytta inn på tomta, der hun ser for seg at den kan passe, og roterer den, så solforholdene på verandaen blir bra.</a:t>
            </a:r>
          </a:p>
          <a:p>
            <a:pPr marL="0" marR="0" lvl="0" indent="0" defTabSz="457200" eaLnBrk="1" fontAlgn="auto" latinLnBrk="0" hangingPunct="1">
              <a:lnSpc>
                <a:spcPct val="117999"/>
              </a:lnSpc>
              <a:spcBef>
                <a:spcPts val="0"/>
              </a:spcBef>
              <a:spcAft>
                <a:spcPts val="0"/>
              </a:spcAft>
              <a:buClrTx/>
              <a:buSzTx/>
              <a:buFontTx/>
              <a:buNone/>
              <a:tabLst/>
              <a:defRPr/>
            </a:pPr>
            <a:r>
              <a:rPr lang="nb-NO" dirty="0"/>
              <a:t>Gudrun klikker litt rundt, ser at det finnes mye nyttig informasjon her og blir voldsomt imponert. </a:t>
            </a:r>
          </a:p>
          <a:p>
            <a:pPr marL="0" marR="0" lvl="0" indent="0" defTabSz="457200" eaLnBrk="1" fontAlgn="auto" latinLnBrk="0" hangingPunct="1">
              <a:lnSpc>
                <a:spcPct val="117999"/>
              </a:lnSpc>
              <a:spcBef>
                <a:spcPts val="0"/>
              </a:spcBef>
              <a:spcAft>
                <a:spcPts val="0"/>
              </a:spcAft>
              <a:buClrTx/>
              <a:buSzTx/>
              <a:buFontTx/>
              <a:buNone/>
              <a:tabLst/>
              <a:defRPr/>
            </a:pPr>
            <a:r>
              <a:rPr lang="nb-NO" dirty="0"/>
              <a:t>Men hun vet at familien er opptatt av å å få innlagt vann i hytta, så hun begynner med det.</a:t>
            </a:r>
          </a:p>
          <a:p>
            <a:pPr marL="0" marR="0" lvl="0" indent="0" defTabSz="457200" eaLnBrk="1" fontAlgn="auto" latinLnBrk="0" hangingPunct="1">
              <a:lnSpc>
                <a:spcPct val="117999"/>
              </a:lnSpc>
              <a:spcBef>
                <a:spcPts val="0"/>
              </a:spcBef>
              <a:spcAft>
                <a:spcPts val="0"/>
              </a:spcAft>
              <a:buClrTx/>
              <a:buSzTx/>
              <a:buFontTx/>
              <a:buNone/>
              <a:tabLst/>
              <a:defRPr/>
            </a:pPr>
            <a:r>
              <a:rPr lang="nb-NO" sz="2400" dirty="0">
                <a:latin typeface="Lato" panose="020F0502020204030203" pitchFamily="34" charset="0"/>
                <a:ea typeface="Lato" panose="020F0502020204030203" pitchFamily="34" charset="0"/>
                <a:cs typeface="Lato" panose="020F0502020204030203" pitchFamily="34" charset="0"/>
              </a:rPr>
              <a:t>Hun trykker på valget «Vann og avløp». </a:t>
            </a:r>
            <a:endParaRPr lang="nb-NO" dirty="0"/>
          </a:p>
          <a:p>
            <a:r>
              <a:rPr lang="nb-NO" dirty="0"/>
              <a:t>&lt;Neste&gt;</a:t>
            </a:r>
          </a:p>
        </p:txBody>
      </p:sp>
    </p:spTree>
    <p:extLst>
      <p:ext uri="{BB962C8B-B14F-4D97-AF65-F5344CB8AC3E}">
        <p14:creationId xmlns:p14="http://schemas.microsoft.com/office/powerpoint/2010/main" val="3180390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tel og undertittel">
    <p:spTree>
      <p:nvGrpSpPr>
        <p:cNvPr id="1" name=""/>
        <p:cNvGrpSpPr/>
        <p:nvPr/>
      </p:nvGrpSpPr>
      <p:grpSpPr>
        <a:xfrm>
          <a:off x="0" y="0"/>
          <a:ext cx="0" cy="0"/>
          <a:chOff x="0" y="0"/>
          <a:chExt cx="0" cy="0"/>
        </a:xfrm>
      </p:grpSpPr>
      <p:sp>
        <p:nvSpPr>
          <p:cNvPr id="11" name="Titteltekst"/>
          <p:cNvSpPr txBox="1">
            <a:spLocks noGrp="1"/>
          </p:cNvSpPr>
          <p:nvPr>
            <p:ph type="title"/>
          </p:nvPr>
        </p:nvSpPr>
        <p:spPr>
          <a:xfrm>
            <a:off x="1270000" y="1638300"/>
            <a:ext cx="10464800" cy="3302000"/>
          </a:xfrm>
          <a:prstGeom prst="rect">
            <a:avLst/>
          </a:prstGeom>
        </p:spPr>
        <p:txBody>
          <a:bodyPr anchor="b"/>
          <a:lstStyle/>
          <a:p>
            <a:r>
              <a:t>Titteltekst</a:t>
            </a:r>
          </a:p>
        </p:txBody>
      </p:sp>
      <p:sp>
        <p:nvSpPr>
          <p:cNvPr id="12" name="Brødtekst nivå én…"/>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 name="Lysbilde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itat">
    <p:spTree>
      <p:nvGrpSpPr>
        <p:cNvPr id="1" name=""/>
        <p:cNvGrpSpPr/>
        <p:nvPr/>
      </p:nvGrpSpPr>
      <p:grpSpPr>
        <a:xfrm>
          <a:off x="0" y="0"/>
          <a:ext cx="0" cy="0"/>
          <a:chOff x="0" y="0"/>
          <a:chExt cx="0" cy="0"/>
        </a:xfrm>
      </p:grpSpPr>
      <p:sp>
        <p:nvSpPr>
          <p:cNvPr id="93" name="– 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 Johnny Appleseed</a:t>
            </a:r>
          </a:p>
        </p:txBody>
      </p:sp>
      <p:sp>
        <p:nvSpPr>
          <p:cNvPr id="94" name="«Skriv et sitat her.»"/>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«Skriv et sitat her.»</a:t>
            </a:r>
          </a:p>
        </p:txBody>
      </p:sp>
      <p:sp>
        <p:nvSpPr>
          <p:cNvPr id="9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
        <p:nvSpPr>
          <p:cNvPr id="102" name="Bild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ilde – horisontalt">
    <p:spTree>
      <p:nvGrpSpPr>
        <p:cNvPr id="1" name=""/>
        <p:cNvGrpSpPr/>
        <p:nvPr/>
      </p:nvGrpSpPr>
      <p:grpSpPr>
        <a:xfrm>
          <a:off x="0" y="0"/>
          <a:ext cx="0" cy="0"/>
          <a:chOff x="0" y="0"/>
          <a:chExt cx="0" cy="0"/>
        </a:xfrm>
      </p:grpSpPr>
      <p:sp>
        <p:nvSpPr>
          <p:cNvPr id="20" name="Bild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teltekst"/>
          <p:cNvSpPr txBox="1">
            <a:spLocks noGrp="1"/>
          </p:cNvSpPr>
          <p:nvPr>
            <p:ph type="title"/>
          </p:nvPr>
        </p:nvSpPr>
        <p:spPr>
          <a:xfrm>
            <a:off x="1270000" y="6718300"/>
            <a:ext cx="10464800" cy="1422400"/>
          </a:xfrm>
          <a:prstGeom prst="rect">
            <a:avLst/>
          </a:prstGeom>
        </p:spPr>
        <p:txBody>
          <a:bodyPr anchor="b"/>
          <a:lstStyle/>
          <a:p>
            <a:r>
              <a:t>Titteltekst</a:t>
            </a:r>
          </a:p>
        </p:txBody>
      </p:sp>
      <p:sp>
        <p:nvSpPr>
          <p:cNvPr id="22" name="Brødtekst nivå én…"/>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2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tel – sentrert">
    <p:spTree>
      <p:nvGrpSpPr>
        <p:cNvPr id="1" name=""/>
        <p:cNvGrpSpPr/>
        <p:nvPr/>
      </p:nvGrpSpPr>
      <p:grpSpPr>
        <a:xfrm>
          <a:off x="0" y="0"/>
          <a:ext cx="0" cy="0"/>
          <a:chOff x="0" y="0"/>
          <a:chExt cx="0" cy="0"/>
        </a:xfrm>
      </p:grpSpPr>
      <p:sp>
        <p:nvSpPr>
          <p:cNvPr id="30" name="Titteltekst"/>
          <p:cNvSpPr txBox="1">
            <a:spLocks noGrp="1"/>
          </p:cNvSpPr>
          <p:nvPr>
            <p:ph type="title"/>
          </p:nvPr>
        </p:nvSpPr>
        <p:spPr>
          <a:xfrm>
            <a:off x="1270000" y="3225800"/>
            <a:ext cx="10464800" cy="3302000"/>
          </a:xfrm>
          <a:prstGeom prst="rect">
            <a:avLst/>
          </a:prstGeom>
        </p:spPr>
        <p:txBody>
          <a:bodyPr/>
          <a:lstStyle/>
          <a:p>
            <a:r>
              <a:t>Titteltekst</a:t>
            </a:r>
          </a:p>
        </p:txBody>
      </p:sp>
      <p:sp>
        <p:nvSpPr>
          <p:cNvPr id="3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lde – vertikalt">
    <p:spTree>
      <p:nvGrpSpPr>
        <p:cNvPr id="1" name=""/>
        <p:cNvGrpSpPr/>
        <p:nvPr/>
      </p:nvGrpSpPr>
      <p:grpSpPr>
        <a:xfrm>
          <a:off x="0" y="0"/>
          <a:ext cx="0" cy="0"/>
          <a:chOff x="0" y="0"/>
          <a:chExt cx="0" cy="0"/>
        </a:xfrm>
      </p:grpSpPr>
      <p:sp>
        <p:nvSpPr>
          <p:cNvPr id="38" name="Bild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teltekst"/>
          <p:cNvSpPr txBox="1">
            <a:spLocks noGrp="1"/>
          </p:cNvSpPr>
          <p:nvPr>
            <p:ph type="title"/>
          </p:nvPr>
        </p:nvSpPr>
        <p:spPr>
          <a:xfrm>
            <a:off x="952500" y="635000"/>
            <a:ext cx="5334000" cy="3987800"/>
          </a:xfrm>
          <a:prstGeom prst="rect">
            <a:avLst/>
          </a:prstGeom>
        </p:spPr>
        <p:txBody>
          <a:bodyPr anchor="b"/>
          <a:lstStyle>
            <a:lvl1pPr>
              <a:defRPr sz="6000"/>
            </a:lvl1pPr>
          </a:lstStyle>
          <a:p>
            <a:r>
              <a:t>Titteltekst</a:t>
            </a:r>
          </a:p>
        </p:txBody>
      </p:sp>
      <p:sp>
        <p:nvSpPr>
          <p:cNvPr id="40" name="Brødtekst nivå én…"/>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tel – øverst">
    <p:spTree>
      <p:nvGrpSpPr>
        <p:cNvPr id="1" name=""/>
        <p:cNvGrpSpPr/>
        <p:nvPr/>
      </p:nvGrpSpPr>
      <p:grpSpPr>
        <a:xfrm>
          <a:off x="0" y="0"/>
          <a:ext cx="0" cy="0"/>
          <a:chOff x="0" y="0"/>
          <a:chExt cx="0" cy="0"/>
        </a:xfrm>
      </p:grpSpPr>
      <p:sp>
        <p:nvSpPr>
          <p:cNvPr id="48" name="Titteltekst"/>
          <p:cNvSpPr txBox="1">
            <a:spLocks noGrp="1"/>
          </p:cNvSpPr>
          <p:nvPr>
            <p:ph type="title"/>
          </p:nvPr>
        </p:nvSpPr>
        <p:spPr>
          <a:prstGeom prst="rect">
            <a:avLst/>
          </a:prstGeom>
        </p:spPr>
        <p:txBody>
          <a:bodyPr/>
          <a:lstStyle/>
          <a:p>
            <a:r>
              <a:t>Titteltekst</a:t>
            </a:r>
          </a:p>
        </p:txBody>
      </p:sp>
      <p:sp>
        <p:nvSpPr>
          <p:cNvPr id="4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56" name="Titteltekst"/>
          <p:cNvSpPr txBox="1">
            <a:spLocks noGrp="1"/>
          </p:cNvSpPr>
          <p:nvPr>
            <p:ph type="title"/>
          </p:nvPr>
        </p:nvSpPr>
        <p:spPr>
          <a:prstGeom prst="rect">
            <a:avLst/>
          </a:prstGeom>
        </p:spPr>
        <p:txBody>
          <a:bodyPr/>
          <a:lstStyle/>
          <a:p>
            <a:r>
              <a:t>Titteltekst</a:t>
            </a:r>
          </a:p>
        </p:txBody>
      </p:sp>
      <p:sp>
        <p:nvSpPr>
          <p:cNvPr id="57" name="Brødtekst nivå én…"/>
          <p:cNvSpPr txBox="1">
            <a:spLocks noGrp="1"/>
          </p:cNvSpPr>
          <p:nvPr>
            <p:ph type="body" idx="1"/>
          </p:nvPr>
        </p:nvSpPr>
        <p:spPr>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5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65" name="Bild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teltekst"/>
          <p:cNvSpPr txBox="1">
            <a:spLocks noGrp="1"/>
          </p:cNvSpPr>
          <p:nvPr>
            <p:ph type="title"/>
          </p:nvPr>
        </p:nvSpPr>
        <p:spPr>
          <a:prstGeom prst="rect">
            <a:avLst/>
          </a:prstGeom>
        </p:spPr>
        <p:txBody>
          <a:bodyPr/>
          <a:lstStyle/>
          <a:p>
            <a:r>
              <a:t>Titteltekst</a:t>
            </a:r>
          </a:p>
        </p:txBody>
      </p:sp>
      <p:sp>
        <p:nvSpPr>
          <p:cNvPr id="67" name="Brødtekst nivå én…"/>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68" name="Lysbildenummer"/>
          <p:cNvSpPr txBox="1">
            <a:spLocks noGrp="1"/>
          </p:cNvSpPr>
          <p:nvPr>
            <p:ph type="sldNum" sz="quarter" idx="2"/>
          </p:nvPr>
        </p:nvSpPr>
        <p:spPr>
          <a:xfrm>
            <a:off x="6385373" y="9296400"/>
            <a:ext cx="227280"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75" name="Brødtekst nivå én…"/>
          <p:cNvSpPr txBox="1">
            <a:spLocks noGrp="1"/>
          </p:cNvSpPr>
          <p:nvPr>
            <p:ph type="body" idx="1"/>
          </p:nvPr>
        </p:nvSpPr>
        <p:spPr>
          <a:xfrm>
            <a:off x="952500" y="1270000"/>
            <a:ext cx="11099800" cy="7213600"/>
          </a:xfrm>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7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
        <p:nvSpPr>
          <p:cNvPr id="83" name="Bild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Bild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Bild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telteks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Titteltekst</a:t>
            </a:r>
          </a:p>
        </p:txBody>
      </p:sp>
      <p:sp>
        <p:nvSpPr>
          <p:cNvPr id="3" name="Brødtekst nivå én…"/>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Brødtekst nivå én</a:t>
            </a:r>
          </a:p>
          <a:p>
            <a:pPr lvl="1"/>
            <a:r>
              <a:t>Brødtekst nivå to</a:t>
            </a:r>
          </a:p>
          <a:p>
            <a:pPr lvl="2"/>
            <a:r>
              <a:t>Brødtekst nivå tre</a:t>
            </a:r>
          </a:p>
          <a:p>
            <a:pPr lvl="3"/>
            <a:r>
              <a:t>Brødtekst nivå fire</a:t>
            </a:r>
          </a:p>
          <a:p>
            <a:pPr lvl="4"/>
            <a:r>
              <a:t>Brødtekst nivå fem</a:t>
            </a:r>
          </a:p>
        </p:txBody>
      </p:sp>
      <p:sp>
        <p:nvSpPr>
          <p:cNvPr id="4" name="Lysbildenummer"/>
          <p:cNvSpPr txBox="1">
            <a:spLocks noGrp="1"/>
          </p:cNvSpPr>
          <p:nvPr>
            <p:ph type="sldNum" sz="quarter" idx="2"/>
          </p:nvPr>
        </p:nvSpPr>
        <p:spPr>
          <a:xfrm>
            <a:off x="6385373" y="9296400"/>
            <a:ext cx="227280"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3"/>
          <a:srcRect l="5774" t="6826" r="5655" b="11746"/>
          <a:stretch/>
        </p:blipFill>
        <p:spPr>
          <a:xfrm>
            <a:off x="0" y="3028353"/>
            <a:ext cx="13004800" cy="6725247"/>
          </a:xfrm>
          <a:prstGeom prst="rect">
            <a:avLst/>
          </a:prstGeom>
        </p:spPr>
      </p:pic>
      <p:pic>
        <p:nvPicPr>
          <p:cNvPr id="8" name="Bilde 7">
            <a:extLst>
              <a:ext uri="{FF2B5EF4-FFF2-40B4-BE49-F238E27FC236}">
                <a16:creationId xmlns:a16="http://schemas.microsoft.com/office/drawing/2014/main" id="{0398CB44-A369-A241-8CEB-2A1B5D55C8DD}"/>
              </a:ext>
            </a:extLst>
          </p:cNvPr>
          <p:cNvPicPr>
            <a:picLocks noChangeAspect="1"/>
          </p:cNvPicPr>
          <p:nvPr/>
        </p:nvPicPr>
        <p:blipFill>
          <a:blip r:embed="rId4"/>
          <a:stretch>
            <a:fillRect/>
          </a:stretch>
        </p:blipFill>
        <p:spPr>
          <a:xfrm>
            <a:off x="-693" y="0"/>
            <a:ext cx="13005493" cy="7924501"/>
          </a:xfrm>
          <a:prstGeom prst="rect">
            <a:avLst/>
          </a:prstGeom>
        </p:spPr>
      </p:pic>
      <p:sp>
        <p:nvSpPr>
          <p:cNvPr id="10" name="Tittel 1">
            <a:extLst>
              <a:ext uri="{FF2B5EF4-FFF2-40B4-BE49-F238E27FC236}">
                <a16:creationId xmlns:a16="http://schemas.microsoft.com/office/drawing/2014/main" id="{867C9FDB-71E2-944A-9225-6A0E21589397}"/>
              </a:ext>
            </a:extLst>
          </p:cNvPr>
          <p:cNvSpPr txBox="1">
            <a:spLocks/>
          </p:cNvSpPr>
          <p:nvPr/>
        </p:nvSpPr>
        <p:spPr>
          <a:xfrm>
            <a:off x="838200" y="1015900"/>
            <a:ext cx="10515600" cy="6027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b-NO" b="0" dirty="0">
                <a:solidFill>
                  <a:prstClr val="white"/>
                </a:solidFill>
                <a:latin typeface="Calibri Light" panose="020F0302020204030204"/>
              </a:rPr>
            </a:br>
            <a:r>
              <a:rPr lang="nb-NO" i="1" dirty="0" err="1">
                <a:solidFill>
                  <a:prstClr val="white"/>
                </a:solidFill>
                <a:latin typeface="Calibri Light" panose="020F0302020204030204"/>
              </a:rPr>
              <a:t>Geolett</a:t>
            </a:r>
            <a:r>
              <a:rPr lang="nb-NO" i="1" dirty="0">
                <a:solidFill>
                  <a:prstClr val="white"/>
                </a:solidFill>
                <a:latin typeface="Calibri Light" panose="020F0302020204030204"/>
              </a:rPr>
              <a:t> 2019</a:t>
            </a:r>
            <a:br>
              <a:rPr lang="nb-NO" i="1" dirty="0">
                <a:solidFill>
                  <a:prstClr val="white"/>
                </a:solidFill>
                <a:latin typeface="Calibri Light" panose="020F0302020204030204"/>
              </a:rPr>
            </a:br>
            <a:r>
              <a:rPr lang="nb-NO" i="1" dirty="0">
                <a:solidFill>
                  <a:prstClr val="white"/>
                </a:solidFill>
                <a:latin typeface="Calibri Light" panose="020F0302020204030204"/>
              </a:rPr>
              <a:t>Sektordata i digitale </a:t>
            </a:r>
            <a:r>
              <a:rPr lang="nb-NO" i="1" dirty="0" err="1">
                <a:solidFill>
                  <a:prstClr val="white"/>
                </a:solidFill>
                <a:latin typeface="Calibri Light" panose="020F0302020204030204"/>
              </a:rPr>
              <a:t>byggesøkerløsninger</a:t>
            </a:r>
            <a:br>
              <a:rPr lang="nb-NO" i="1" dirty="0">
                <a:solidFill>
                  <a:prstClr val="white"/>
                </a:solidFill>
                <a:latin typeface="Calibri Light" panose="020F0302020204030204"/>
              </a:rPr>
            </a:br>
            <a:br>
              <a:rPr lang="nb-NO" i="1" dirty="0">
                <a:solidFill>
                  <a:prstClr val="white"/>
                </a:solidFill>
                <a:latin typeface="Calibri Light" panose="020F0302020204030204"/>
              </a:rPr>
            </a:br>
            <a:r>
              <a:rPr lang="nb-NO" i="1" dirty="0" err="1">
                <a:solidFill>
                  <a:prstClr val="white"/>
                </a:solidFill>
                <a:latin typeface="Calibri Light" panose="020F0302020204030204"/>
              </a:rPr>
              <a:t>Framtidsbilde</a:t>
            </a:r>
            <a:r>
              <a:rPr lang="nb-NO" i="1" dirty="0">
                <a:solidFill>
                  <a:prstClr val="white"/>
                </a:solidFill>
                <a:latin typeface="Calibri Light" panose="020F0302020204030204"/>
              </a:rPr>
              <a:t> – geologiske eksempeldata fra NGU</a:t>
            </a:r>
            <a:br>
              <a:rPr lang="nb-NO" i="1" dirty="0">
                <a:solidFill>
                  <a:prstClr val="white"/>
                </a:solidFill>
                <a:latin typeface="Calibri Light" panose="020F0302020204030204"/>
              </a:rPr>
            </a:br>
            <a:r>
              <a:rPr lang="nb-NO" i="1" dirty="0">
                <a:solidFill>
                  <a:prstClr val="white"/>
                </a:solidFill>
                <a:latin typeface="Calibri Light" panose="020F0302020204030204"/>
              </a:rPr>
              <a:t> </a:t>
            </a:r>
            <a:br>
              <a:rPr lang="nb-NO" i="1" dirty="0">
                <a:solidFill>
                  <a:prstClr val="white"/>
                </a:solidFill>
                <a:latin typeface="Calibri Light" panose="020F0302020204030204"/>
              </a:rPr>
            </a:br>
            <a:br>
              <a:rPr lang="nb-NO" i="1" dirty="0">
                <a:solidFill>
                  <a:prstClr val="white"/>
                </a:solidFill>
                <a:latin typeface="Calibri Light" panose="020F0302020204030204"/>
              </a:rPr>
            </a:br>
            <a:r>
              <a:rPr lang="nb-NO" sz="2800" i="1" dirty="0">
                <a:solidFill>
                  <a:prstClr val="white"/>
                </a:solidFill>
                <a:latin typeface="Calibri Light" panose="020F0302020204030204"/>
              </a:rPr>
              <a:t>Etablert i samarbeid med Norges geologiske undersøkelse </a:t>
            </a:r>
          </a:p>
        </p:txBody>
      </p:sp>
    </p:spTree>
    <p:extLst>
      <p:ext uri="{BB962C8B-B14F-4D97-AF65-F5344CB8AC3E}">
        <p14:creationId xmlns:p14="http://schemas.microsoft.com/office/powerpoint/2010/main" val="31280672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56" name="DIBK 00 Eiendom 4 Plassering #3.pn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80"/>
            <a:ext cx="13004798" cy="9748838"/>
          </a:xfrm>
          <a:prstGeom prst="rect">
            <a:avLst/>
          </a:prstGeom>
          <a:ln w="12700">
            <a:miter lim="400000"/>
          </a:ln>
        </p:spPr>
      </p:pic>
      <p:pic>
        <p:nvPicPr>
          <p:cNvPr id="158" name="Eiendom 4 popover dyp til fjell.png"/>
          <p:cNvPicPr>
            <a:picLocks noChangeAspect="1"/>
          </p:cNvPicPr>
          <p:nvPr/>
        </p:nvPicPr>
        <p:blipFill>
          <a:blip r:embed="rId4">
            <a:extLst>
              <a:ext uri="{28A0092B-C50C-407E-A947-70E740481C1C}">
                <a14:useLocalDpi xmlns:a14="http://schemas.microsoft.com/office/drawing/2010/main" val="0"/>
              </a:ext>
            </a:extLst>
          </a:blip>
          <a:srcRect/>
          <a:stretch/>
        </p:blipFill>
        <p:spPr>
          <a:xfrm>
            <a:off x="6398" y="7138"/>
            <a:ext cx="12283138" cy="10716704"/>
          </a:xfrm>
          <a:prstGeom prst="rect">
            <a:avLst/>
          </a:prstGeom>
          <a:ln w="12700">
            <a:miter lim="400000"/>
          </a:ln>
        </p:spPr>
      </p:pic>
      <p:pic>
        <p:nvPicPr>
          <p:cNvPr id="157" name="icons8-hand_cursor.png" descr="icons8-hand_cursor.png"/>
          <p:cNvPicPr>
            <a:picLocks noChangeAspect="1"/>
          </p:cNvPicPr>
          <p:nvPr/>
        </p:nvPicPr>
        <p:blipFill>
          <a:blip r:embed="rId5"/>
          <a:stretch>
            <a:fillRect/>
          </a:stretch>
        </p:blipFill>
        <p:spPr>
          <a:xfrm>
            <a:off x="10510837" y="6991162"/>
            <a:ext cx="368301" cy="431801"/>
          </a:xfrm>
          <a:prstGeom prst="rect">
            <a:avLst/>
          </a:prstGeom>
          <a:ln w="12700">
            <a:miter lim="400000"/>
          </a:ln>
        </p:spPr>
      </p:pic>
    </p:spTree>
    <p:extLst>
      <p:ext uri="{BB962C8B-B14F-4D97-AF65-F5344CB8AC3E}">
        <p14:creationId xmlns:p14="http://schemas.microsoft.com/office/powerpoint/2010/main" val="74678303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57"/>
                                        </p:tgtEl>
                                        <p:attrNameLst>
                                          <p:attrName>style.visibility</p:attrName>
                                        </p:attrNameLst>
                                      </p:cBhvr>
                                      <p:to>
                                        <p:strVal val="visible"/>
                                      </p:to>
                                    </p:set>
                                    <p:animEffect transition="in" filter="dissolve">
                                      <p:cBhvr>
                                        <p:cTn id="7" dur="500"/>
                                        <p:tgtEl>
                                          <p:spTgt spid="157"/>
                                        </p:tgtEl>
                                      </p:cBhvr>
                                    </p:animEffect>
                                  </p:childTnLst>
                                </p:cTn>
                              </p:par>
                            </p:childTnLst>
                          </p:cTn>
                        </p:par>
                        <p:par>
                          <p:cTn id="8" fill="hold">
                            <p:stCondLst>
                              <p:cond delay="500"/>
                            </p:stCondLst>
                            <p:childTnLst>
                              <p:par>
                                <p:cTn id="9" presetID="-1" presetClass="path" presetSubtype="0" accel="50000" decel="50000" fill="hold" nodeType="afterEffect">
                                  <p:stCondLst>
                                    <p:cond delay="1000"/>
                                  </p:stCondLst>
                                  <p:childTnLst>
                                    <p:animMotion origin="layout" path="M 0.000000 0.000000 C 0.004431 0.006687 0.006583 0.014881 0.014018 0.016154 C 0.038479 0.020341 0.048043 -0.017419 0.048375 -0.052553 C 0.048523 -0.068259 0.048243 -0.083967 0.048074 -0.099672" pathEditMode="relative">
                                      <p:cBhvr>
                                        <p:cTn id="10" dur="500" fill="hold"/>
                                        <p:tgtEl>
                                          <p:spTgt spid="157"/>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500"/>
                                  </p:stCondLst>
                                  <p:iterate>
                                    <p:tmAbs val="0"/>
                                  </p:iterate>
                                  <p:childTnLst>
                                    <p:set>
                                      <p:cBhvr>
                                        <p:cTn id="13" fill="hold"/>
                                        <p:tgtEl>
                                          <p:spTgt spid="15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path" presetSubtype="0" accel="50000" decel="50000" fill="hold" nodeType="clickEffect">
                                  <p:stCondLst>
                                    <p:cond delay="0"/>
                                  </p:stCondLst>
                                  <p:childTnLst>
                                    <p:animMotion origin="layout" path="M 0.048074 -0.099672 L -0.724313 -0.478125" pathEditMode="relative">
                                      <p:cBhvr>
                                        <p:cTn id="17" dur="1000" fill="hold"/>
                                        <p:tgtEl>
                                          <p:spTgt spid="1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advAuto="0"/>
      <p:bldP spid="15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60" name="DIBK 00 Eiendom 4 Plassering #4.pn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80"/>
            <a:ext cx="13004798" cy="9748838"/>
          </a:xfrm>
          <a:prstGeom prst="rect">
            <a:avLst/>
          </a:prstGeom>
          <a:ln w="12700">
            <a:miter lim="400000"/>
          </a:ln>
        </p:spPr>
      </p:pic>
      <p:pic>
        <p:nvPicPr>
          <p:cNvPr id="161" name="Eiendom 4 popover grunnvannspotensia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 y="15438"/>
            <a:ext cx="4415741" cy="9835923"/>
          </a:xfrm>
          <a:prstGeom prst="rect">
            <a:avLst/>
          </a:prstGeom>
          <a:ln w="12700">
            <a:miter lim="400000"/>
          </a:ln>
        </p:spPr>
      </p:pic>
      <p:pic>
        <p:nvPicPr>
          <p:cNvPr id="4" name="icons8-hand_cursor.png" descr="icons8-hand_cursor.png">
            <a:extLst>
              <a:ext uri="{FF2B5EF4-FFF2-40B4-BE49-F238E27FC236}">
                <a16:creationId xmlns:a16="http://schemas.microsoft.com/office/drawing/2014/main" id="{0FD8DE98-A605-054C-8FC4-492A78D591EE}"/>
              </a:ext>
            </a:extLst>
          </p:cNvPr>
          <p:cNvPicPr>
            <a:picLocks noChangeAspect="1"/>
          </p:cNvPicPr>
          <p:nvPr/>
        </p:nvPicPr>
        <p:blipFill>
          <a:blip r:embed="rId5"/>
          <a:stretch>
            <a:fillRect/>
          </a:stretch>
        </p:blipFill>
        <p:spPr>
          <a:xfrm>
            <a:off x="10478564" y="6883585"/>
            <a:ext cx="368301" cy="431801"/>
          </a:xfrm>
          <a:prstGeom prst="rect">
            <a:avLst/>
          </a:prstGeom>
          <a:ln w="12700">
            <a:miter lim="400000"/>
          </a:ln>
        </p:spPr>
      </p:pic>
    </p:spTree>
    <p:extLst>
      <p:ext uri="{BB962C8B-B14F-4D97-AF65-F5344CB8AC3E}">
        <p14:creationId xmlns:p14="http://schemas.microsoft.com/office/powerpoint/2010/main" val="287119278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 presetClass="path" presetSubtype="0" accel="50000" decel="50000" fill="hold" nodeType="afterEffect">
                                  <p:stCondLst>
                                    <p:cond delay="1000"/>
                                  </p:stCondLst>
                                  <p:childTnLst>
                                    <p:animMotion origin="layout" path="M 3.71094E-6 -4.94792E-6 C -0.02283 0.01172 -0.03418 0.02605 -0.07264 0.02833 C -0.19898 0.03581 -0.24878 -0.03059 -0.25 -0.09244 C -0.25135 -0.11979 -0.24939 -0.14762 -0.24878 -0.17496 " pathEditMode="relative" rAng="0" ptsTypes="AAAA">
                                      <p:cBhvr>
                                        <p:cTn id="10" dur="1000" fill="hold"/>
                                        <p:tgtEl>
                                          <p:spTgt spid="4"/>
                                        </p:tgtEl>
                                        <p:attrNameLst>
                                          <p:attrName>ppt_x</p:attrName>
                                          <p:attrName>ppt_y</p:attrName>
                                        </p:attrNameLst>
                                      </p:cBhvr>
                                      <p:rCtr x="-12524" y="-7308"/>
                                    </p:animMotion>
                                  </p:childTnLst>
                                </p:cTn>
                              </p:par>
                            </p:childTnLst>
                          </p:cTn>
                        </p:par>
                        <p:par>
                          <p:cTn id="11" fill="hold">
                            <p:stCondLst>
                              <p:cond delay="2500"/>
                            </p:stCondLst>
                            <p:childTnLst>
                              <p:par>
                                <p:cTn id="12" presetID="1" presetClass="entr" presetSubtype="0" fill="hold" grpId="0" nodeType="afterEffect">
                                  <p:stCondLst>
                                    <p:cond delay="0"/>
                                  </p:stCondLst>
                                  <p:iterate>
                                    <p:tmAbs val="0"/>
                                  </p:iterate>
                                  <p:childTnLst>
                                    <p:set>
                                      <p:cBhvr>
                                        <p:cTn id="13"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advAuto="0"/>
      <p:bldP spid="4"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63" name="IMG_0157.PNG" descr="IMG_0157.PNG"/>
          <p:cNvPicPr>
            <a:picLocks noChangeAspect="1"/>
          </p:cNvPicPr>
          <p:nvPr/>
        </p:nvPicPr>
        <p:blipFill>
          <a:blip r:embed="rId3"/>
          <a:stretch>
            <a:fillRect/>
          </a:stretch>
        </p:blipFill>
        <p:spPr>
          <a:xfrm>
            <a:off x="1876919" y="523496"/>
            <a:ext cx="15951530" cy="11957808"/>
          </a:xfrm>
          <a:prstGeom prst="rect">
            <a:avLst/>
          </a:prstGeom>
          <a:ln w="12700">
            <a:miter lim="400000"/>
          </a:ln>
        </p:spPr>
      </p:pic>
      <p:pic>
        <p:nvPicPr>
          <p:cNvPr id="164" name="Bitmap.png" descr="Bitmap.png"/>
          <p:cNvPicPr>
            <a:picLocks noChangeAspect="1"/>
          </p:cNvPicPr>
          <p:nvPr/>
        </p:nvPicPr>
        <p:blipFill>
          <a:blip r:embed="rId4"/>
          <a:stretch>
            <a:fillRect/>
          </a:stretch>
        </p:blipFill>
        <p:spPr>
          <a:xfrm>
            <a:off x="888335" y="3727598"/>
            <a:ext cx="1759308" cy="4068400"/>
          </a:xfrm>
          <a:prstGeom prst="rect">
            <a:avLst/>
          </a:prstGeom>
          <a:ln w="12700">
            <a:miter lim="400000"/>
          </a:ln>
        </p:spPr>
      </p:pic>
      <p:sp>
        <p:nvSpPr>
          <p:cNvPr id="165" name="«Er dere interessert i å dele brønn?»"/>
          <p:cNvSpPr txBox="1"/>
          <p:nvPr/>
        </p:nvSpPr>
        <p:spPr>
          <a:xfrm>
            <a:off x="2485181" y="2609849"/>
            <a:ext cx="3105796"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atin typeface="Open Sans SemiBold"/>
                <a:ea typeface="Open Sans SemiBold"/>
                <a:cs typeface="Open Sans SemiBold"/>
                <a:sym typeface="Open Sans SemiBold"/>
              </a:defRPr>
            </a:lvl1pPr>
          </a:lstStyle>
          <a:p>
            <a:r>
              <a:t>«Er dere interessert i å dele brønn?»</a:t>
            </a:r>
          </a:p>
        </p:txBody>
      </p:sp>
      <p:pic>
        <p:nvPicPr>
          <p:cNvPr id="166" name="Bilde" descr="Bilde"/>
          <p:cNvPicPr>
            <a:picLocks noChangeAspect="1"/>
          </p:cNvPicPr>
          <p:nvPr/>
        </p:nvPicPr>
        <p:blipFill>
          <a:blip r:embed="rId5"/>
          <a:stretch>
            <a:fillRect/>
          </a:stretch>
        </p:blipFill>
        <p:spPr>
          <a:xfrm>
            <a:off x="6199239" y="2072564"/>
            <a:ext cx="2433470" cy="2433470"/>
          </a:xfrm>
          <a:prstGeom prst="rect">
            <a:avLst/>
          </a:prstGeom>
          <a:ln w="12700">
            <a:miter lim="400000"/>
          </a:ln>
        </p:spPr>
      </p:pic>
      <p:sp>
        <p:nvSpPr>
          <p:cNvPr id="167" name="Johnsrud &amp; sønn"/>
          <p:cNvSpPr txBox="1"/>
          <p:nvPr/>
        </p:nvSpPr>
        <p:spPr>
          <a:xfrm>
            <a:off x="7301021" y="8175876"/>
            <a:ext cx="219025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0">
                <a:latin typeface="Open Sans Regular"/>
                <a:ea typeface="Open Sans Regular"/>
                <a:cs typeface="Open Sans Regular"/>
                <a:sym typeface="Open Sans Regular"/>
              </a:defRPr>
            </a:lvl1pPr>
          </a:lstStyle>
          <a:p>
            <a:r>
              <a:t>Johnsrud &amp; sønn</a:t>
            </a:r>
          </a:p>
        </p:txBody>
      </p:sp>
      <p:pic>
        <p:nvPicPr>
          <p:cNvPr id="7" name="Linje" descr="Linje">
            <a:extLst>
              <a:ext uri="{FF2B5EF4-FFF2-40B4-BE49-F238E27FC236}">
                <a16:creationId xmlns:a16="http://schemas.microsoft.com/office/drawing/2014/main" id="{53ED4479-F5E8-0049-9E55-40DBC81830A0}"/>
              </a:ext>
            </a:extLst>
          </p:cNvPr>
          <p:cNvPicPr>
            <a:picLocks/>
          </p:cNvPicPr>
          <p:nvPr/>
        </p:nvPicPr>
        <p:blipFill>
          <a:blip r:embed="rId6"/>
          <a:stretch>
            <a:fillRect/>
          </a:stretch>
        </p:blipFill>
        <p:spPr>
          <a:xfrm rot="11647631">
            <a:off x="4038578" y="6014701"/>
            <a:ext cx="1956838" cy="246564"/>
          </a:xfrm>
          <a:prstGeom prst="rect">
            <a:avLst/>
          </a:prstGeom>
        </p:spPr>
      </p:pic>
      <p:sp>
        <p:nvSpPr>
          <p:cNvPr id="8" name="Gudrun kontakter entreprenør for å be om pris på grunnarbeidet">
            <a:extLst>
              <a:ext uri="{FF2B5EF4-FFF2-40B4-BE49-F238E27FC236}">
                <a16:creationId xmlns:a16="http://schemas.microsoft.com/office/drawing/2014/main" id="{0322593A-2885-3D41-8E7F-7BBD2A62E6CB}"/>
              </a:ext>
            </a:extLst>
          </p:cNvPr>
          <p:cNvSpPr txBox="1"/>
          <p:nvPr/>
        </p:nvSpPr>
        <p:spPr>
          <a:xfrm>
            <a:off x="5016997" y="5123031"/>
            <a:ext cx="3865541"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rPr dirty="0"/>
              <a:t>Gudrun</a:t>
            </a:r>
            <a:r>
              <a:rPr lang="nb-NO" dirty="0"/>
              <a:t> og naboene </a:t>
            </a:r>
            <a:r>
              <a:rPr dirty="0"/>
              <a:t> </a:t>
            </a:r>
            <a:r>
              <a:rPr dirty="0" err="1"/>
              <a:t>kontakter</a:t>
            </a:r>
            <a:r>
              <a:rPr dirty="0"/>
              <a:t> </a:t>
            </a:r>
            <a:r>
              <a:rPr lang="nb-NO" dirty="0"/>
              <a:t>boreselskap for å utføre jobben</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6"/>
                                        </p:tgtEl>
                                        <p:attrNameLst>
                                          <p:attrName>style.visibility</p:attrName>
                                        </p:attrNameLst>
                                      </p:cBhvr>
                                      <p:to>
                                        <p:strVal val="visible"/>
                                      </p:to>
                                    </p:set>
                                    <p:anim calcmode="lin" valueType="num">
                                      <p:cBhvr>
                                        <p:cTn id="7" dur="600" fill="hold"/>
                                        <p:tgtEl>
                                          <p:spTgt spid="166"/>
                                        </p:tgtEl>
                                        <p:attrNameLst>
                                          <p:attrName>ppt_w</p:attrName>
                                        </p:attrNameLst>
                                      </p:cBhvr>
                                      <p:tavLst>
                                        <p:tav tm="0">
                                          <p:val>
                                            <p:fltVal val="0"/>
                                          </p:val>
                                        </p:tav>
                                        <p:tav tm="100000">
                                          <p:val>
                                            <p:strVal val="#ppt_w"/>
                                          </p:val>
                                        </p:tav>
                                      </p:tavLst>
                                    </p:anim>
                                    <p:anim calcmode="lin" valueType="num">
                                      <p:cBhvr>
                                        <p:cTn id="8" dur="600" fill="hold"/>
                                        <p:tgtEl>
                                          <p:spTgt spid="166"/>
                                        </p:tgtEl>
                                        <p:attrNameLst>
                                          <p:attrName>ppt_h</p:attrName>
                                        </p:attrNameLst>
                                      </p:cBhvr>
                                      <p:tavLst>
                                        <p:tav tm="0">
                                          <p:val>
                                            <p:fltVal val="0"/>
                                          </p:val>
                                        </p:tav>
                                        <p:tav tm="100000">
                                          <p:val>
                                            <p:strVal val="#ppt_h"/>
                                          </p:val>
                                        </p:tav>
                                      </p:tavLst>
                                    </p:anim>
                                  </p:childTnLst>
                                </p:cTn>
                              </p:par>
                            </p:childTnLst>
                          </p:cTn>
                        </p:par>
                        <p:par>
                          <p:cTn id="9" fill="hold">
                            <p:stCondLst>
                              <p:cond delay="600"/>
                            </p:stCondLst>
                            <p:childTnLst>
                              <p:par>
                                <p:cTn id="10" presetID="23" presetClass="entr" presetSubtype="16" fill="hold" grpId="2" nodeType="afterEffect">
                                  <p:stCondLst>
                                    <p:cond delay="500"/>
                                  </p:stCondLst>
                                  <p:iterate>
                                    <p:tmAbs val="0"/>
                                  </p:iterate>
                                  <p:childTnLst>
                                    <p:set>
                                      <p:cBhvr>
                                        <p:cTn id="11" fill="hold"/>
                                        <p:tgtEl>
                                          <p:spTgt spid="163"/>
                                        </p:tgtEl>
                                        <p:attrNameLst>
                                          <p:attrName>style.visibility</p:attrName>
                                        </p:attrNameLst>
                                      </p:cBhvr>
                                      <p:to>
                                        <p:strVal val="visible"/>
                                      </p:to>
                                    </p:set>
                                    <p:anim calcmode="lin" valueType="num">
                                      <p:cBhvr>
                                        <p:cTn id="12" dur="750" fill="hold"/>
                                        <p:tgtEl>
                                          <p:spTgt spid="163"/>
                                        </p:tgtEl>
                                        <p:attrNameLst>
                                          <p:attrName>ppt_w</p:attrName>
                                        </p:attrNameLst>
                                      </p:cBhvr>
                                      <p:tavLst>
                                        <p:tav tm="0">
                                          <p:val>
                                            <p:fltVal val="0"/>
                                          </p:val>
                                        </p:tav>
                                        <p:tav tm="100000">
                                          <p:val>
                                            <p:strVal val="#ppt_w"/>
                                          </p:val>
                                        </p:tav>
                                      </p:tavLst>
                                    </p:anim>
                                    <p:anim calcmode="lin" valueType="num">
                                      <p:cBhvr>
                                        <p:cTn id="13" dur="750" fill="hold"/>
                                        <p:tgtEl>
                                          <p:spTgt spid="163"/>
                                        </p:tgtEl>
                                        <p:attrNameLst>
                                          <p:attrName>ppt_h</p:attrName>
                                        </p:attrNameLst>
                                      </p:cBhvr>
                                      <p:tavLst>
                                        <p:tav tm="0">
                                          <p:val>
                                            <p:fltVal val="0"/>
                                          </p:val>
                                        </p:tav>
                                        <p:tav tm="100000">
                                          <p:val>
                                            <p:strVal val="#ppt_h"/>
                                          </p:val>
                                        </p:tav>
                                      </p:tavLst>
                                    </p:anim>
                                  </p:childTnLst>
                                </p:cTn>
                              </p:par>
                              <p:par>
                                <p:cTn id="14" presetID="22" presetClass="entr" presetSubtype="8" fill="hold" grpId="3" nodeType="withEffect">
                                  <p:stCondLst>
                                    <p:cond delay="0"/>
                                  </p:stCondLst>
                                  <p:childTnLst>
                                    <p:set>
                                      <p:cBhvr>
                                        <p:cTn id="15" dur="1" fill="hold">
                                          <p:stCondLst>
                                            <p:cond delay="0"/>
                                          </p:stCondLst>
                                        </p:cTn>
                                        <p:tgtEl>
                                          <p:spTgt spid="167"/>
                                        </p:tgtEl>
                                        <p:attrNameLst>
                                          <p:attrName>style.visibility</p:attrName>
                                        </p:attrNameLst>
                                      </p:cBhvr>
                                      <p:to>
                                        <p:strVal val="visible"/>
                                      </p:to>
                                    </p:set>
                                    <p:animEffect transition="in" filter="wipe(left)">
                                      <p:cBhvr>
                                        <p:cTn id="16" dur="500"/>
                                        <p:tgtEl>
                                          <p:spTgt spid="16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2" animBg="1" advAuto="0"/>
      <p:bldP spid="166" grpId="1" animBg="1" advAuto="0"/>
      <p:bldP spid="167" grpId="3" animBg="1" advAuto="0"/>
      <p:bldP spid="7" grpId="0" animBg="1" advAuto="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69" name="DIBK 00 Eiendom 4 Plassering #4.pn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80"/>
            <a:ext cx="13004798" cy="9748838"/>
          </a:xfrm>
          <a:prstGeom prst="rect">
            <a:avLst/>
          </a:prstGeom>
          <a:ln w="12700">
            <a:miter lim="400000"/>
          </a:ln>
        </p:spPr>
      </p:pic>
      <p:pic>
        <p:nvPicPr>
          <p:cNvPr id="170" name="icons8-hand_cursor.png" descr="icons8-hand_cursor.png"/>
          <p:cNvPicPr>
            <a:picLocks noChangeAspect="1"/>
          </p:cNvPicPr>
          <p:nvPr/>
        </p:nvPicPr>
        <p:blipFill>
          <a:blip r:embed="rId4"/>
          <a:stretch>
            <a:fillRect/>
          </a:stretch>
        </p:blipFill>
        <p:spPr>
          <a:xfrm>
            <a:off x="5593397" y="6706682"/>
            <a:ext cx="368301" cy="431801"/>
          </a:xfrm>
          <a:prstGeom prst="rect">
            <a:avLst/>
          </a:prstGeom>
          <a:ln w="12700">
            <a:miter lim="400000"/>
          </a:ln>
        </p:spPr>
      </p:pic>
    </p:spTree>
    <p:extLst>
      <p:ext uri="{BB962C8B-B14F-4D97-AF65-F5344CB8AC3E}">
        <p14:creationId xmlns:p14="http://schemas.microsoft.com/office/powerpoint/2010/main" val="175915229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500"/>
                                  </p:stCondLst>
                                  <p:iterate>
                                    <p:tmAbs val="0"/>
                                  </p:iterate>
                                  <p:childTnLst>
                                    <p:set>
                                      <p:cBhvr>
                                        <p:cTn id="6" fill="hold"/>
                                        <p:tgtEl>
                                          <p:spTgt spid="170"/>
                                        </p:tgtEl>
                                        <p:attrNameLst>
                                          <p:attrName>style.visibility</p:attrName>
                                        </p:attrNameLst>
                                      </p:cBhvr>
                                      <p:to>
                                        <p:strVal val="visible"/>
                                      </p:to>
                                    </p:set>
                                    <p:animEffect transition="in" filter="dissolve">
                                      <p:cBhvr>
                                        <p:cTn id="7" dur="500"/>
                                        <p:tgtEl>
                                          <p:spTgt spid="170"/>
                                        </p:tgtEl>
                                      </p:cBhvr>
                                    </p:animEffect>
                                  </p:childTnLst>
                                </p:cTn>
                              </p:par>
                            </p:childTnLst>
                          </p:cTn>
                        </p:par>
                        <p:par>
                          <p:cTn id="8" fill="hold">
                            <p:stCondLst>
                              <p:cond delay="0"/>
                            </p:stCondLst>
                            <p:childTnLst>
                              <p:par>
                                <p:cTn id="9" presetID="-1" presetClass="path" presetSubtype="0" accel="50000" decel="50000" fill="hold" nodeType="afterEffect">
                                  <p:stCondLst>
                                    <p:cond delay="1000"/>
                                  </p:stCondLst>
                                  <p:childTnLst>
                                    <p:animMotion origin="layout" path="M 0.000000 0.000000 C -0.047775 0.019556 -0.097216 0.030956 -0.147141 0.033927 C -0.201856 0.037183 -0.256644 0.030292 -0.309937 0.013450" pathEditMode="relative">
                                      <p:cBhvr>
                                        <p:cTn id="10" dur="500" fill="hold"/>
                                        <p:tgtEl>
                                          <p:spTgt spid="1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72" name="DIBK 00 Eiendom 4 Plassering #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0"/>
            <a:ext cx="13004800" cy="9748839"/>
          </a:xfrm>
          <a:prstGeom prst="rect">
            <a:avLst/>
          </a:prstGeom>
          <a:ln w="12700">
            <a:miter lim="400000"/>
          </a:ln>
        </p:spPr>
      </p:pic>
      <p:pic>
        <p:nvPicPr>
          <p:cNvPr id="173" name="Eiendom 4 popover spredningsgrof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 y="661"/>
            <a:ext cx="4447148" cy="9905880"/>
          </a:xfrm>
          <a:prstGeom prst="rect">
            <a:avLst/>
          </a:prstGeom>
          <a:ln w="12700">
            <a:miter lim="400000"/>
          </a:ln>
        </p:spPr>
      </p:pic>
      <p:pic>
        <p:nvPicPr>
          <p:cNvPr id="174" name="icons8-hand_cursor.png" descr="icons8-hand_cursor.png"/>
          <p:cNvPicPr>
            <a:picLocks noChangeAspect="1"/>
          </p:cNvPicPr>
          <p:nvPr/>
        </p:nvPicPr>
        <p:blipFill>
          <a:blip r:embed="rId5"/>
          <a:stretch>
            <a:fillRect/>
          </a:stretch>
        </p:blipFill>
        <p:spPr>
          <a:xfrm>
            <a:off x="1925637" y="5384799"/>
            <a:ext cx="368301" cy="431801"/>
          </a:xfrm>
          <a:prstGeom prst="rect">
            <a:avLst/>
          </a:prstGeom>
          <a:ln w="12700">
            <a:miter lim="400000"/>
          </a:ln>
        </p:spPr>
      </p:pic>
    </p:spTree>
    <p:extLst>
      <p:ext uri="{BB962C8B-B14F-4D97-AF65-F5344CB8AC3E}">
        <p14:creationId xmlns:p14="http://schemas.microsoft.com/office/powerpoint/2010/main" val="747655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500"/>
                                  </p:stCondLst>
                                  <p:iterate>
                                    <p:tmAbs val="0"/>
                                  </p:iterate>
                                  <p:childTnLst>
                                    <p:set>
                                      <p:cBhvr>
                                        <p:cTn id="6" fill="hold"/>
                                        <p:tgtEl>
                                          <p:spTgt spid="174"/>
                                        </p:tgtEl>
                                        <p:attrNameLst>
                                          <p:attrName>style.visibility</p:attrName>
                                        </p:attrNameLst>
                                      </p:cBhvr>
                                      <p:to>
                                        <p:strVal val="visible"/>
                                      </p:to>
                                    </p:set>
                                    <p:animEffect transition="in" filter="dissolve">
                                      <p:cBhvr>
                                        <p:cTn id="7" dur="500"/>
                                        <p:tgtEl>
                                          <p:spTgt spid="174"/>
                                        </p:tgtEl>
                                      </p:cBhvr>
                                    </p:animEffect>
                                  </p:childTnLst>
                                </p:cTn>
                              </p:par>
                            </p:childTnLst>
                          </p:cTn>
                        </p:par>
                        <p:par>
                          <p:cTn id="8" fill="hold">
                            <p:stCondLst>
                              <p:cond delay="0"/>
                            </p:stCondLst>
                            <p:childTnLst>
                              <p:par>
                                <p:cTn id="9" presetID="-1" presetClass="path" presetSubtype="0" accel="50000" decel="50000" fill="hold" nodeType="afterEffect">
                                  <p:stCondLst>
                                    <p:cond delay="1000"/>
                                  </p:stCondLst>
                                  <p:childTnLst>
                                    <p:animMotion origin="layout" path="M 0.000000 0.000000 C 0.157581 -0.002938 0.312873 -0.050723 0.455482 -0.140156 C 0.480573 -0.155891 0.505207 -0.172886 0.529332 -0.191106" pathEditMode="relative">
                                      <p:cBhvr>
                                        <p:cTn id="10" dur="1000" fill="hold"/>
                                        <p:tgtEl>
                                          <p:spTgt spid="174"/>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500"/>
                                  </p:stCondLst>
                                  <p:iterate>
                                    <p:tmAbs val="0"/>
                                  </p:iterate>
                                  <p:childTnLst>
                                    <p:set>
                                      <p:cBhvr>
                                        <p:cTn id="13" fill="hold"/>
                                        <p:tgtEl>
                                          <p:spTgt spid="1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path" presetSubtype="0" accel="50000" decel="50000" fill="hold" nodeType="clickEffect">
                                  <p:stCondLst>
                                    <p:cond delay="0"/>
                                  </p:stCondLst>
                                  <p:childTnLst>
                                    <p:animMotion origin="layout" path="M 0.529332 -0.191106 C 0.413035 -0.202255 0.298755 -0.237540 0.190619 -0.295688 C 0.144547 -0.320462 0.099767 -0.349307 0.056576 -0.382032" pathEditMode="relative">
                                      <p:cBhvr>
                                        <p:cTn id="17" dur="1000" fill="hold"/>
                                        <p:tgtEl>
                                          <p:spTgt spid="1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7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76" name="DIBK 00 Eiendom 4 Plassering #2.png"/>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80"/>
            <a:ext cx="13004797" cy="9748838"/>
          </a:xfrm>
          <a:prstGeom prst="rect">
            <a:avLst/>
          </a:prstGeom>
          <a:ln w="12700">
            <a:miter lim="400000"/>
          </a:ln>
        </p:spPr>
      </p:pic>
      <p:pic>
        <p:nvPicPr>
          <p:cNvPr id="177" name="icons8-hand_cursor.png" descr="icons8-hand_cursor.png"/>
          <p:cNvPicPr>
            <a:picLocks noChangeAspect="1"/>
          </p:cNvPicPr>
          <p:nvPr/>
        </p:nvPicPr>
        <p:blipFill>
          <a:blip r:embed="rId4"/>
          <a:stretch>
            <a:fillRect/>
          </a:stretch>
        </p:blipFill>
        <p:spPr>
          <a:xfrm>
            <a:off x="4806076" y="6048107"/>
            <a:ext cx="368301" cy="431801"/>
          </a:xfrm>
          <a:prstGeom prst="rect">
            <a:avLst/>
          </a:prstGeom>
          <a:ln w="12700">
            <a:miter lim="400000"/>
          </a:ln>
        </p:spPr>
      </p:pic>
      <p:pic>
        <p:nvPicPr>
          <p:cNvPr id="178" name="Eiendom 4 popover marin lei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 y="-2"/>
            <a:ext cx="4435800" cy="9880601"/>
          </a:xfrm>
          <a:prstGeom prst="rect">
            <a:avLst/>
          </a:prstGeom>
          <a:ln w="12700">
            <a:miter lim="400000"/>
          </a:ln>
        </p:spPr>
      </p:pic>
    </p:spTree>
    <p:extLst>
      <p:ext uri="{BB962C8B-B14F-4D97-AF65-F5344CB8AC3E}">
        <p14:creationId xmlns:p14="http://schemas.microsoft.com/office/powerpoint/2010/main" val="129472423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7"/>
                                        </p:tgtEl>
                                        <p:attrNameLst>
                                          <p:attrName>style.visibility</p:attrName>
                                        </p:attrNameLst>
                                      </p:cBhvr>
                                      <p:to>
                                        <p:strVal val="visible"/>
                                      </p:to>
                                    </p:set>
                                    <p:animEffect transition="in" filter="dissolve">
                                      <p:cBhvr>
                                        <p:cTn id="7" dur="500"/>
                                        <p:tgtEl>
                                          <p:spTgt spid="177"/>
                                        </p:tgtEl>
                                      </p:cBhvr>
                                    </p:animEffect>
                                  </p:childTnLst>
                                </p:cTn>
                              </p:par>
                            </p:childTnLst>
                          </p:cTn>
                        </p:par>
                        <p:par>
                          <p:cTn id="8" fill="hold">
                            <p:stCondLst>
                              <p:cond delay="0"/>
                            </p:stCondLst>
                            <p:childTnLst>
                              <p:par>
                                <p:cTn id="9" presetID="-1" presetClass="path" presetSubtype="0" accel="50000" decel="50000" fill="hold" nodeType="afterEffect">
                                  <p:stCondLst>
                                    <p:cond delay="1000"/>
                                  </p:stCondLst>
                                  <p:childTnLst>
                                    <p:animMotion origin="layout" path="M 0.000000 0.000000 C 0.094498 0.033581 0.193557 0.037417 0.289357 0.011204 C 0.320298 0.002738 0.350713 -0.008838 0.380344 -0.023425" pathEditMode="relative">
                                      <p:cBhvr>
                                        <p:cTn id="10" dur="1000" fill="hold"/>
                                        <p:tgtEl>
                                          <p:spTgt spid="177"/>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500"/>
                                  </p:stCondLst>
                                  <p:iterate>
                                    <p:tmAbs val="0"/>
                                  </p:iterate>
                                  <p:childTnLst>
                                    <p:set>
                                      <p:cBhvr>
                                        <p:cTn id="13"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advAuto="0"/>
      <p:bldP spid="178"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80" name="Bitmap.png" descr="Bitmap.png"/>
          <p:cNvPicPr>
            <a:picLocks noChangeAspect="1"/>
          </p:cNvPicPr>
          <p:nvPr/>
        </p:nvPicPr>
        <p:blipFill>
          <a:blip r:embed="rId3"/>
          <a:stretch>
            <a:fillRect/>
          </a:stretch>
        </p:blipFill>
        <p:spPr>
          <a:xfrm>
            <a:off x="1924655" y="3829198"/>
            <a:ext cx="1759308" cy="4068400"/>
          </a:xfrm>
          <a:prstGeom prst="rect">
            <a:avLst/>
          </a:prstGeom>
          <a:ln w="12700">
            <a:miter lim="400000"/>
          </a:ln>
        </p:spPr>
      </p:pic>
      <p:sp>
        <p:nvSpPr>
          <p:cNvPr id="181" name="«Her dukket det jo faktisk opp noen nye muligheter!»"/>
          <p:cNvSpPr txBox="1"/>
          <p:nvPr/>
        </p:nvSpPr>
        <p:spPr>
          <a:xfrm>
            <a:off x="791358" y="1979929"/>
            <a:ext cx="4393219"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atin typeface="Open Sans SemiBold"/>
                <a:ea typeface="Open Sans SemiBold"/>
                <a:cs typeface="Open Sans SemiBold"/>
                <a:sym typeface="Open Sans SemiBold"/>
              </a:defRPr>
            </a:lvl1pPr>
          </a:lstStyle>
          <a:p>
            <a:r>
              <a:t>«Her dukket det jo faktisk opp noen nye muligheter!»</a:t>
            </a:r>
          </a:p>
        </p:txBody>
      </p:sp>
      <p:pic>
        <p:nvPicPr>
          <p:cNvPr id="182" name="517FFDD2-5C47-410F-815E-D32FD647BCE1 5.png" descr="517FFDD2-5C47-410F-815E-D32FD647BCE1 5.png"/>
          <p:cNvPicPr>
            <a:picLocks noChangeAspect="1"/>
          </p:cNvPicPr>
          <p:nvPr/>
        </p:nvPicPr>
        <p:blipFill>
          <a:blip r:embed="rId4"/>
          <a:stretch>
            <a:fillRect/>
          </a:stretch>
        </p:blipFill>
        <p:spPr>
          <a:xfrm>
            <a:off x="4965906" y="394693"/>
            <a:ext cx="9336517" cy="6998971"/>
          </a:xfrm>
          <a:prstGeom prst="rect">
            <a:avLst/>
          </a:prstGeom>
          <a:ln w="12700">
            <a:miter lim="400000"/>
          </a:ln>
        </p:spPr>
      </p:pic>
      <p:pic>
        <p:nvPicPr>
          <p:cNvPr id="183" name="Linje" descr="Linje"/>
          <p:cNvPicPr>
            <a:picLocks/>
          </p:cNvPicPr>
          <p:nvPr/>
        </p:nvPicPr>
        <p:blipFill>
          <a:blip r:embed="rId5"/>
          <a:stretch>
            <a:fillRect/>
          </a:stretch>
        </p:blipFill>
        <p:spPr>
          <a:xfrm rot="15592551">
            <a:off x="8379645" y="4151830"/>
            <a:ext cx="1956838" cy="24656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300"/>
                                  </p:stCondLst>
                                  <p:iterate>
                                    <p:tmAbs val="0"/>
                                  </p:iterate>
                                  <p:childTnLst>
                                    <p:set>
                                      <p:cBhvr>
                                        <p:cTn id="9" fill="hold"/>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86" name="IMG_0156.PNG" descr="IMG_0156.PNG"/>
          <p:cNvPicPr>
            <a:picLocks noChangeAspect="1"/>
          </p:cNvPicPr>
          <p:nvPr/>
        </p:nvPicPr>
        <p:blipFill>
          <a:blip r:embed="rId3"/>
          <a:stretch>
            <a:fillRect/>
          </a:stretch>
        </p:blipFill>
        <p:spPr>
          <a:xfrm>
            <a:off x="2774116" y="-2279543"/>
            <a:ext cx="13004801" cy="9748841"/>
          </a:xfrm>
          <a:prstGeom prst="rect">
            <a:avLst/>
          </a:prstGeom>
          <a:ln w="12700">
            <a:miter lim="400000"/>
          </a:ln>
        </p:spPr>
      </p:pic>
      <p:pic>
        <p:nvPicPr>
          <p:cNvPr id="187" name="Bitmap.png" descr="Bitmap.png"/>
          <p:cNvPicPr>
            <a:picLocks noChangeAspect="1"/>
          </p:cNvPicPr>
          <p:nvPr/>
        </p:nvPicPr>
        <p:blipFill>
          <a:blip r:embed="rId4"/>
          <a:stretch>
            <a:fillRect/>
          </a:stretch>
        </p:blipFill>
        <p:spPr>
          <a:xfrm>
            <a:off x="644495" y="4763918"/>
            <a:ext cx="1759308" cy="4068400"/>
          </a:xfrm>
          <a:prstGeom prst="rect">
            <a:avLst/>
          </a:prstGeom>
          <a:ln w="12700">
            <a:miter lim="400000"/>
          </a:ln>
        </p:spPr>
      </p:pic>
      <p:pic>
        <p:nvPicPr>
          <p:cNvPr id="188" name="062DD9FB-8CA7-4518-8C77-1C63F6AC78DE 1.png" descr="062DD9FB-8CA7-4518-8C77-1C63F6AC78DE 1.png"/>
          <p:cNvPicPr>
            <a:picLocks noChangeAspect="1"/>
          </p:cNvPicPr>
          <p:nvPr/>
        </p:nvPicPr>
        <p:blipFill>
          <a:blip r:embed="rId5"/>
          <a:stretch>
            <a:fillRect/>
          </a:stretch>
        </p:blipFill>
        <p:spPr>
          <a:xfrm rot="360000">
            <a:off x="2592680" y="5338670"/>
            <a:ext cx="2003455" cy="1501858"/>
          </a:xfrm>
          <a:prstGeom prst="rect">
            <a:avLst/>
          </a:prstGeom>
          <a:ln w="12700">
            <a:miter lim="400000"/>
          </a:ln>
        </p:spPr>
      </p:pic>
      <p:pic>
        <p:nvPicPr>
          <p:cNvPr id="189" name="md_slåttemark_person01.png" descr="md_slåttemark_person01.png"/>
          <p:cNvPicPr>
            <a:picLocks noChangeAspect="1"/>
          </p:cNvPicPr>
          <p:nvPr/>
        </p:nvPicPr>
        <p:blipFill>
          <a:blip r:embed="rId6"/>
          <a:stretch>
            <a:fillRect/>
          </a:stretch>
        </p:blipFill>
        <p:spPr>
          <a:xfrm>
            <a:off x="8510888" y="3916796"/>
            <a:ext cx="678237" cy="1920008"/>
          </a:xfrm>
          <a:prstGeom prst="rect">
            <a:avLst/>
          </a:prstGeom>
          <a:ln w="12700">
            <a:miter lim="400000"/>
          </a:ln>
        </p:spPr>
      </p:pic>
      <p:pic>
        <p:nvPicPr>
          <p:cNvPr id="190" name="Linje" descr="Linje"/>
          <p:cNvPicPr>
            <a:picLocks/>
          </p:cNvPicPr>
          <p:nvPr/>
        </p:nvPicPr>
        <p:blipFill>
          <a:blip r:embed="rId7"/>
          <a:stretch>
            <a:fillRect/>
          </a:stretch>
        </p:blipFill>
        <p:spPr>
          <a:xfrm rot="9868122">
            <a:off x="4955984" y="5576323"/>
            <a:ext cx="2763484" cy="246564"/>
          </a:xfrm>
          <a:prstGeom prst="rect">
            <a:avLst/>
          </a:prstGeom>
        </p:spPr>
      </p:pic>
      <p:sp>
        <p:nvSpPr>
          <p:cNvPr id="192" name="Gudrun kontakter entreprenør for å be om pris på grunnarbeidet"/>
          <p:cNvSpPr txBox="1"/>
          <p:nvPr/>
        </p:nvSpPr>
        <p:spPr>
          <a:xfrm>
            <a:off x="657494" y="3451860"/>
            <a:ext cx="3865541"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rPr dirty="0"/>
              <a:t>Gudrun </a:t>
            </a:r>
            <a:r>
              <a:rPr dirty="0" err="1"/>
              <a:t>kontakter</a:t>
            </a:r>
            <a:r>
              <a:rPr dirty="0"/>
              <a:t> </a:t>
            </a:r>
            <a:r>
              <a:rPr dirty="0" err="1"/>
              <a:t>entreprenør</a:t>
            </a:r>
            <a:r>
              <a:rPr dirty="0"/>
              <a:t> for </a:t>
            </a:r>
            <a:r>
              <a:rPr dirty="0" err="1"/>
              <a:t>å</a:t>
            </a:r>
            <a:r>
              <a:rPr dirty="0"/>
              <a:t> be om </a:t>
            </a:r>
            <a:r>
              <a:rPr dirty="0" err="1"/>
              <a:t>pris</a:t>
            </a:r>
            <a:r>
              <a:rPr dirty="0"/>
              <a:t> </a:t>
            </a:r>
            <a:r>
              <a:rPr dirty="0" err="1"/>
              <a:t>på</a:t>
            </a:r>
            <a:r>
              <a:rPr dirty="0"/>
              <a:t> </a:t>
            </a:r>
            <a:r>
              <a:rPr dirty="0" err="1"/>
              <a:t>grunnarbeidet</a:t>
            </a:r>
            <a:endParaRPr dirty="0"/>
          </a:p>
        </p:txBody>
      </p:sp>
      <p:sp>
        <p:nvSpPr>
          <p:cNvPr id="193" name="Entreprenør bruker informasjonen fra verktøyet til å beregne gravekostnader."/>
          <p:cNvSpPr txBox="1"/>
          <p:nvPr/>
        </p:nvSpPr>
        <p:spPr>
          <a:xfrm>
            <a:off x="7205455" y="6149339"/>
            <a:ext cx="446514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800" b="0">
                <a:latin typeface="Open Sans Regular"/>
                <a:ea typeface="Open Sans Regular"/>
                <a:cs typeface="Open Sans Regular"/>
                <a:sym typeface="Open Sans Regular"/>
              </a:defRPr>
            </a:lvl1pPr>
          </a:lstStyle>
          <a:p>
            <a:r>
              <a:t>Entreprenør bruker informasjonen fra verktøyet til å beregne gravekostnader.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
                                  </p:stCondLst>
                                  <p:iterate>
                                    <p:tmAbs val="0"/>
                                  </p:iterate>
                                  <p:childTnLst>
                                    <p:set>
                                      <p:cBhvr>
                                        <p:cTn id="9" fill="hold"/>
                                        <p:tgtEl>
                                          <p:spTgt spid="190"/>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3" nodeType="afterEffect">
                                  <p:stCondLst>
                                    <p:cond delay="200"/>
                                  </p:stCondLst>
                                  <p:iterate>
                                    <p:tmAbs val="0"/>
                                  </p:iterate>
                                  <p:childTnLst>
                                    <p:set>
                                      <p:cBhvr>
                                        <p:cTn id="12" fill="hold"/>
                                        <p:tgtEl>
                                          <p:spTgt spid="189"/>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4" nodeType="afterEffect">
                                  <p:stCondLst>
                                    <p:cond delay="0"/>
                                  </p:stCondLst>
                                  <p:iterate>
                                    <p:tmAbs val="0"/>
                                  </p:iterate>
                                  <p:childTnLst>
                                    <p:set>
                                      <p:cBhvr>
                                        <p:cTn id="15" fill="hold"/>
                                        <p:tgtEl>
                                          <p:spTgt spid="193"/>
                                        </p:tgtEl>
                                        <p:attrNameLst>
                                          <p:attrName>style.visibility</p:attrName>
                                        </p:attrNameLst>
                                      </p:cBhvr>
                                      <p:to>
                                        <p:strVal val="visible"/>
                                      </p:to>
                                    </p:set>
                                  </p:childTnLst>
                                </p:cTn>
                              </p:par>
                            </p:childTnLst>
                          </p:cTn>
                        </p:par>
                        <p:par>
                          <p:cTn id="16" fill="hold">
                            <p:stCondLst>
                              <p:cond delay="400"/>
                            </p:stCondLst>
                            <p:childTnLst>
                              <p:par>
                                <p:cTn id="17" presetID="23" presetClass="entr" presetSubtype="16" fill="hold" grpId="5" nodeType="afterEffect">
                                  <p:stCondLst>
                                    <p:cond delay="1000"/>
                                  </p:stCondLst>
                                  <p:iterate>
                                    <p:tmAbs val="0"/>
                                  </p:iterate>
                                  <p:childTnLst>
                                    <p:set>
                                      <p:cBhvr>
                                        <p:cTn id="18" fill="hold"/>
                                        <p:tgtEl>
                                          <p:spTgt spid="186"/>
                                        </p:tgtEl>
                                        <p:attrNameLst>
                                          <p:attrName>style.visibility</p:attrName>
                                        </p:attrNameLst>
                                      </p:cBhvr>
                                      <p:to>
                                        <p:strVal val="visible"/>
                                      </p:to>
                                    </p:set>
                                    <p:anim calcmode="lin" valueType="num">
                                      <p:cBhvr>
                                        <p:cTn id="19" dur="500" fill="hold"/>
                                        <p:tgtEl>
                                          <p:spTgt spid="186"/>
                                        </p:tgtEl>
                                        <p:attrNameLst>
                                          <p:attrName>ppt_w</p:attrName>
                                        </p:attrNameLst>
                                      </p:cBhvr>
                                      <p:tavLst>
                                        <p:tav tm="0">
                                          <p:val>
                                            <p:fltVal val="0"/>
                                          </p:val>
                                        </p:tav>
                                        <p:tav tm="100000">
                                          <p:val>
                                            <p:strVal val="#ppt_w"/>
                                          </p:val>
                                        </p:tav>
                                      </p:tavLst>
                                    </p:anim>
                                    <p:anim calcmode="lin" valueType="num">
                                      <p:cBhvr>
                                        <p:cTn id="20" dur="500" fill="hold"/>
                                        <p:tgtEl>
                                          <p:spTgt spid="1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5" animBg="1" advAuto="0"/>
      <p:bldP spid="188" grpId="1" animBg="1" advAuto="0"/>
      <p:bldP spid="189" grpId="3" animBg="1" advAuto="0"/>
      <p:bldP spid="190" grpId="2" animBg="1" advAuto="0"/>
      <p:bldP spid="193"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95" name="Bitmap.png" descr="Bitmap.png"/>
          <p:cNvPicPr>
            <a:picLocks noChangeAspect="1"/>
          </p:cNvPicPr>
          <p:nvPr/>
        </p:nvPicPr>
        <p:blipFill>
          <a:blip r:embed="rId3"/>
          <a:stretch>
            <a:fillRect/>
          </a:stretch>
        </p:blipFill>
        <p:spPr>
          <a:xfrm>
            <a:off x="1193135" y="4743598"/>
            <a:ext cx="1759308" cy="4068400"/>
          </a:xfrm>
          <a:prstGeom prst="rect">
            <a:avLst/>
          </a:prstGeom>
          <a:ln w="12700">
            <a:miter lim="400000"/>
          </a:ln>
        </p:spPr>
      </p:pic>
      <p:sp>
        <p:nvSpPr>
          <p:cNvPr id="196" name="«Disse brønnene her kan jeg ikke huske…»"/>
          <p:cNvSpPr txBox="1"/>
          <p:nvPr/>
        </p:nvSpPr>
        <p:spPr>
          <a:xfrm>
            <a:off x="527198" y="3361689"/>
            <a:ext cx="3598913"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atin typeface="Open Sans SemiBold"/>
                <a:ea typeface="Open Sans SemiBold"/>
                <a:cs typeface="Open Sans SemiBold"/>
                <a:sym typeface="Open Sans SemiBold"/>
              </a:defRPr>
            </a:lvl1pPr>
          </a:lstStyle>
          <a:p>
            <a:r>
              <a:t>«Disse brønnene her kan jeg ikke huske…»</a:t>
            </a:r>
          </a:p>
        </p:txBody>
      </p:sp>
      <p:pic>
        <p:nvPicPr>
          <p:cNvPr id="197" name="Bilde" descr="Bilde"/>
          <p:cNvPicPr>
            <a:picLocks noChangeAspect="1"/>
          </p:cNvPicPr>
          <p:nvPr/>
        </p:nvPicPr>
        <p:blipFill>
          <a:blip r:embed="rId4"/>
          <a:stretch>
            <a:fillRect/>
          </a:stretch>
        </p:blipFill>
        <p:spPr>
          <a:xfrm>
            <a:off x="3860059" y="3130802"/>
            <a:ext cx="9595092" cy="5143191"/>
          </a:xfrm>
          <a:prstGeom prst="rect">
            <a:avLst/>
          </a:prstGeom>
          <a:ln w="12700">
            <a:miter lim="400000"/>
          </a:ln>
        </p:spPr>
      </p:pic>
      <p:pic>
        <p:nvPicPr>
          <p:cNvPr id="198" name="DIBK 00 Eiendom 4 Plassering #3B.png" descr="DIBK 00 Eiendom 4 Plassering #3B.png"/>
          <p:cNvPicPr>
            <a:picLocks noChangeAspect="1"/>
          </p:cNvPicPr>
          <p:nvPr/>
        </p:nvPicPr>
        <p:blipFill>
          <a:blip r:embed="rId5"/>
          <a:srcRect t="20" b="16667"/>
          <a:stretch>
            <a:fillRect/>
          </a:stretch>
        </p:blipFill>
        <p:spPr>
          <a:xfrm>
            <a:off x="5282864" y="3418268"/>
            <a:ext cx="6750000" cy="4215606"/>
          </a:xfrm>
          <a:prstGeom prst="rect">
            <a:avLst/>
          </a:prstGeom>
          <a:ln w="12700">
            <a:miter lim="400000"/>
          </a:ln>
        </p:spPr>
      </p:pic>
      <p:pic>
        <p:nvPicPr>
          <p:cNvPr id="199" name="517FFDD2-5C47-410F-815E-D32FD647BCE1 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55">
            <a:off x="8089713" y="106114"/>
            <a:ext cx="3512980" cy="2633449"/>
          </a:xfrm>
          <a:prstGeom prst="rect">
            <a:avLst/>
          </a:prstGeom>
          <a:ln w="12700">
            <a:miter lim="400000"/>
          </a:ln>
          <a:effectLst>
            <a:outerShdw blurRad="38100" dist="25400" dir="5400000" rotWithShape="0">
              <a:srgbClr val="000000">
                <a:alpha val="45703"/>
              </a:srgbClr>
            </a:outerShdw>
          </a:effectLst>
        </p:spPr>
      </p:pic>
      <p:pic>
        <p:nvPicPr>
          <p:cNvPr id="200" name="Linje" descr="Linje"/>
          <p:cNvPicPr>
            <a:picLocks/>
          </p:cNvPicPr>
          <p:nvPr/>
        </p:nvPicPr>
        <p:blipFill>
          <a:blip r:embed="rId7"/>
          <a:stretch>
            <a:fillRect/>
          </a:stretch>
        </p:blipFill>
        <p:spPr>
          <a:xfrm rot="8471635">
            <a:off x="7193707" y="2254055"/>
            <a:ext cx="1635865" cy="246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0"/>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2" nodeType="afterEffect">
                                  <p:stCondLst>
                                    <p:cond delay="0"/>
                                  </p:stCondLst>
                                  <p:iterate>
                                    <p:tmAbs val="0"/>
                                  </p:iterate>
                                  <p:childTnLst>
                                    <p:set>
                                      <p:cBhvr>
                                        <p:cTn id="9" fill="hold"/>
                                        <p:tgtEl>
                                          <p:spTgt spid="199"/>
                                        </p:tgtEl>
                                        <p:attrNameLst>
                                          <p:attrName>style.visibility</p:attrName>
                                        </p:attrNameLst>
                                      </p:cBhvr>
                                      <p:to>
                                        <p:strVal val="visible"/>
                                      </p:to>
                                    </p:set>
                                    <p:anim calcmode="lin" valueType="num">
                                      <p:cBhvr>
                                        <p:cTn id="10" dur="500" fill="hold"/>
                                        <p:tgtEl>
                                          <p:spTgt spid="199"/>
                                        </p:tgtEl>
                                        <p:attrNameLst>
                                          <p:attrName>ppt_w</p:attrName>
                                        </p:attrNameLst>
                                      </p:cBhvr>
                                      <p:tavLst>
                                        <p:tav tm="0">
                                          <p:val>
                                            <p:fltVal val="0"/>
                                          </p:val>
                                        </p:tav>
                                        <p:tav tm="100000">
                                          <p:val>
                                            <p:strVal val="#ppt_w"/>
                                          </p:val>
                                        </p:tav>
                                      </p:tavLst>
                                    </p:anim>
                                    <p:anim calcmode="lin" valueType="num">
                                      <p:cBhvr>
                                        <p:cTn id="11" dur="500" fill="hold"/>
                                        <p:tgtEl>
                                          <p:spTgt spid="1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2" animBg="1" advAuto="0"/>
      <p:bldP spid="200"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203" name="Bitmap.png" descr="Bitmap.png"/>
          <p:cNvPicPr>
            <a:picLocks noChangeAspect="1"/>
          </p:cNvPicPr>
          <p:nvPr/>
        </p:nvPicPr>
        <p:blipFill>
          <a:blip r:embed="rId3"/>
          <a:stretch>
            <a:fillRect/>
          </a:stretch>
        </p:blipFill>
        <p:spPr>
          <a:xfrm>
            <a:off x="1447135" y="3270398"/>
            <a:ext cx="1759308" cy="4068400"/>
          </a:xfrm>
          <a:prstGeom prst="rect">
            <a:avLst/>
          </a:prstGeom>
          <a:ln w="12700">
            <a:miter lim="400000"/>
          </a:ln>
        </p:spPr>
      </p:pic>
      <p:sp>
        <p:nvSpPr>
          <p:cNvPr id="204" name="«Godt å få sjekket dette med radon.»"/>
          <p:cNvSpPr txBox="1"/>
          <p:nvPr/>
        </p:nvSpPr>
        <p:spPr>
          <a:xfrm>
            <a:off x="964078" y="1878329"/>
            <a:ext cx="3262204"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atin typeface="Open Sans SemiBold"/>
                <a:ea typeface="Open Sans SemiBold"/>
                <a:cs typeface="Open Sans SemiBold"/>
                <a:sym typeface="Open Sans SemiBold"/>
              </a:defRPr>
            </a:lvl1pPr>
          </a:lstStyle>
          <a:p>
            <a:r>
              <a:t>«Godt å få sjekket dette med radon.»</a:t>
            </a:r>
          </a:p>
        </p:txBody>
      </p:sp>
      <p:pic>
        <p:nvPicPr>
          <p:cNvPr id="205" name="Bilde" descr="Bilde"/>
          <p:cNvPicPr>
            <a:picLocks noChangeAspect="1"/>
          </p:cNvPicPr>
          <p:nvPr/>
        </p:nvPicPr>
        <p:blipFill>
          <a:blip r:embed="rId4"/>
          <a:stretch>
            <a:fillRect/>
          </a:stretch>
        </p:blipFill>
        <p:spPr>
          <a:xfrm>
            <a:off x="3860058" y="3130802"/>
            <a:ext cx="9595093" cy="5143191"/>
          </a:xfrm>
          <a:prstGeom prst="rect">
            <a:avLst/>
          </a:prstGeom>
          <a:ln w="12700">
            <a:miter lim="400000"/>
          </a:ln>
        </p:spPr>
      </p:pic>
      <p:pic>
        <p:nvPicPr>
          <p:cNvPr id="206" name="DIBK 00 Eiendom 4 Plassering #6.png"/>
          <p:cNvPicPr>
            <a:picLocks noChangeAspect="1"/>
          </p:cNvPicPr>
          <p:nvPr/>
        </p:nvPicPr>
        <p:blipFill rotWithShape="1">
          <a:blip r:embed="rId5">
            <a:extLst>
              <a:ext uri="{28A0092B-C50C-407E-A947-70E740481C1C}">
                <a14:useLocalDpi xmlns:a14="http://schemas.microsoft.com/office/drawing/2010/main" val="0"/>
              </a:ext>
            </a:extLst>
          </a:blip>
          <a:srcRect b="16604"/>
          <a:stretch/>
        </p:blipFill>
        <p:spPr>
          <a:xfrm>
            <a:off x="5288054" y="3414205"/>
            <a:ext cx="6742800" cy="421533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B6205-7E99-E840-9B3B-985CA7C0D719}"/>
              </a:ext>
            </a:extLst>
          </p:cNvPr>
          <p:cNvSpPr>
            <a:spLocks noGrp="1"/>
          </p:cNvSpPr>
          <p:nvPr>
            <p:ph type="title"/>
          </p:nvPr>
        </p:nvSpPr>
        <p:spPr/>
        <p:txBody>
          <a:bodyPr>
            <a:normAutofit/>
          </a:bodyPr>
          <a:lstStyle/>
          <a:p>
            <a:r>
              <a:rPr lang="nb-NO" sz="4000" dirty="0">
                <a:latin typeface="Arial" panose="020B0604020202020204" pitchFamily="34" charset="0"/>
                <a:cs typeface="Arial" panose="020B0604020202020204" pitchFamily="34" charset="0"/>
              </a:rPr>
              <a:t>Bakgrunn </a:t>
            </a:r>
            <a:br>
              <a:rPr lang="nb-NO" sz="4000" dirty="0">
                <a:latin typeface="Arial" panose="020B0604020202020204" pitchFamily="34" charset="0"/>
                <a:cs typeface="Arial" panose="020B0604020202020204" pitchFamily="34" charset="0"/>
              </a:rPr>
            </a:br>
            <a:r>
              <a:rPr lang="nb-NO" sz="4000" dirty="0">
                <a:latin typeface="Arial" panose="020B0604020202020204" pitchFamily="34" charset="0"/>
                <a:cs typeface="Arial" panose="020B0604020202020204" pitchFamily="34" charset="0"/>
              </a:rPr>
              <a:t>– og noen tips til den som skal presentere</a:t>
            </a:r>
          </a:p>
        </p:txBody>
      </p:sp>
      <p:sp>
        <p:nvSpPr>
          <p:cNvPr id="3" name="Plassholder for tekst 2">
            <a:extLst>
              <a:ext uri="{FF2B5EF4-FFF2-40B4-BE49-F238E27FC236}">
                <a16:creationId xmlns:a16="http://schemas.microsoft.com/office/drawing/2014/main" id="{5AD7DBBA-FE16-B247-B6C5-C39859B15C3F}"/>
              </a:ext>
            </a:extLst>
          </p:cNvPr>
          <p:cNvSpPr>
            <a:spLocks noGrp="1"/>
          </p:cNvSpPr>
          <p:nvPr>
            <p:ph type="body" idx="1"/>
          </p:nvPr>
        </p:nvSpPr>
        <p:spPr/>
        <p:txBody>
          <a:bodyPr anchor="t">
            <a:normAutofit/>
          </a:bodyPr>
          <a:lstStyle/>
          <a:p>
            <a:pPr marL="0" indent="0">
              <a:buNone/>
            </a:pPr>
            <a:r>
              <a:rPr lang="nb-NO" sz="1600" b="1" dirty="0">
                <a:latin typeface="Lato" panose="020F0502020204030203" pitchFamily="34" charset="0"/>
                <a:ea typeface="Lato" panose="020F0502020204030203" pitchFamily="34" charset="0"/>
                <a:cs typeface="Lato" panose="020F0502020204030203" pitchFamily="34" charset="0"/>
              </a:rPr>
              <a:t>Hensikt</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Det finnes i alt 15 sektormyndigheter som eier data som kan ha betydning for utfallet av en byggesøknad. Norges geologiske undersøkelse er en av dem. Ofte vet ikke søkerne om disse forholdene på forhånd og det er utfordrende for dem å forstå hva de betyr for søknaden. De dukker gjerne opp sent i prosessen, etter at søkeren har investert mye i prosjektet, både emosjonelt, i tid brukt til planlegging og kanskje også kostnader, for eksempel til arkitekthjelp. </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demonstratoren har til hensikt å vise hvordan tilgjengeliggjøring av temadata kan forenkle byggesøknadsprosessen for alle involverte parter. Den viser et tenkt framtidig scenario, med fokus på søkerens opplevelse av prosessen.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Instruksjoner</a:t>
            </a:r>
            <a:br>
              <a:rPr lang="nb-NO" sz="1600"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For å vise historien, ta opp presentasjonen i presentasjonsvisning (velg Lysbildefremvisning/ Presentasjonsvisning). Da vil du se «manus» i notatfeltet på skjermen på egen </a:t>
            </a:r>
            <a:r>
              <a:rPr lang="nb-NO" sz="1600" dirty="0" err="1">
                <a:latin typeface="Lato" panose="020F0502020204030203" pitchFamily="34" charset="0"/>
                <a:ea typeface="Lato" panose="020F0502020204030203" pitchFamily="34" charset="0"/>
                <a:cs typeface="Lato" panose="020F0502020204030203" pitchFamily="34" charset="0"/>
              </a:rPr>
              <a:t>laptop</a:t>
            </a:r>
            <a:r>
              <a:rPr lang="nb-NO" sz="1600" dirty="0">
                <a:latin typeface="Lato" panose="020F0502020204030203" pitchFamily="34" charset="0"/>
                <a:ea typeface="Lato" panose="020F0502020204030203" pitchFamily="34" charset="0"/>
                <a:cs typeface="Lato" panose="020F0502020204030203" pitchFamily="34" charset="0"/>
              </a:rPr>
              <a:t>. Deler av presentasjonen har innebygde animasjoner. For å få flyt i historien er det angitt når i manuset du skal klikke deg videre til neste bilde eller animasjon.</a:t>
            </a:r>
            <a:br>
              <a:rPr lang="nb-NO" sz="1600" dirty="0">
                <a:latin typeface="Lato" panose="020F0502020204030203" pitchFamily="34" charset="0"/>
                <a:ea typeface="Lato" panose="020F0502020204030203" pitchFamily="34" charset="0"/>
                <a:cs typeface="Lato" panose="020F0502020204030203" pitchFamily="34" charset="0"/>
              </a:rPr>
            </a:br>
            <a:br>
              <a:rPr lang="nb-NO" sz="1600" dirty="0">
                <a:latin typeface="Lato" panose="020F0502020204030203" pitchFamily="34" charset="0"/>
                <a:ea typeface="Lato" panose="020F0502020204030203" pitchFamily="34" charset="0"/>
                <a:cs typeface="Lato" panose="020F0502020204030203" pitchFamily="34" charset="0"/>
              </a:rPr>
            </a:br>
            <a:r>
              <a:rPr lang="nb-NO" sz="1600" b="1" dirty="0">
                <a:latin typeface="Lato" panose="020F0502020204030203" pitchFamily="34" charset="0"/>
                <a:ea typeface="Lato" panose="020F0502020204030203" pitchFamily="34" charset="0"/>
                <a:cs typeface="Lato" panose="020F0502020204030203" pitchFamily="34" charset="0"/>
              </a:rPr>
              <a:t>Hvem som står bak</a:t>
            </a:r>
            <a:br>
              <a:rPr lang="nb-NO" sz="1600" b="1" dirty="0">
                <a:latin typeface="Lato" panose="020F0502020204030203" pitchFamily="34" charset="0"/>
                <a:ea typeface="Lato" panose="020F0502020204030203" pitchFamily="34" charset="0"/>
                <a:cs typeface="Lato" panose="020F0502020204030203" pitchFamily="34" charset="0"/>
              </a:rPr>
            </a:br>
            <a:r>
              <a:rPr lang="nb-NO" sz="1600" dirty="0">
                <a:latin typeface="Lato" panose="020F0502020204030203" pitchFamily="34" charset="0"/>
                <a:ea typeface="Lato" panose="020F0502020204030203" pitchFamily="34" charset="0"/>
                <a:cs typeface="Lato" panose="020F0502020204030203" pitchFamily="34" charset="0"/>
              </a:rPr>
              <a:t>Denne demoen eies av Norges geologiske undersøkelse. Den er utarbeidet i samarbeid med Direktoratet for </a:t>
            </a:r>
            <a:r>
              <a:rPr lang="nb-NO" sz="1600" dirty="0" err="1">
                <a:latin typeface="Lato" panose="020F0502020204030203" pitchFamily="34" charset="0"/>
                <a:ea typeface="Lato" panose="020F0502020204030203" pitchFamily="34" charset="0"/>
                <a:cs typeface="Lato" panose="020F0502020204030203" pitchFamily="34" charset="0"/>
              </a:rPr>
              <a:t>Byggkvalitet</a:t>
            </a:r>
            <a:r>
              <a:rPr lang="nb-NO" sz="1600" dirty="0">
                <a:latin typeface="Lato" panose="020F0502020204030203" pitchFamily="34" charset="0"/>
                <a:ea typeface="Lato" panose="020F0502020204030203" pitchFamily="34" charset="0"/>
                <a:cs typeface="Lato" panose="020F0502020204030203" pitchFamily="34" charset="0"/>
              </a:rPr>
              <a:t>, Kartverket, </a:t>
            </a:r>
            <a:r>
              <a:rPr lang="nb-NO" sz="1600" dirty="0" err="1">
                <a:latin typeface="Lato" panose="020F0502020204030203" pitchFamily="34" charset="0"/>
                <a:ea typeface="Lato" panose="020F0502020204030203" pitchFamily="34" charset="0"/>
                <a:cs typeface="Lato" panose="020F0502020204030203" pitchFamily="34" charset="0"/>
              </a:rPr>
              <a:t>Geodata</a:t>
            </a:r>
            <a:r>
              <a:rPr lang="nb-NO" sz="1600" dirty="0">
                <a:latin typeface="Lato" panose="020F0502020204030203" pitchFamily="34" charset="0"/>
                <a:ea typeface="Lato" panose="020F0502020204030203" pitchFamily="34" charset="0"/>
                <a:cs typeface="Lato" panose="020F0502020204030203" pitchFamily="34" charset="0"/>
              </a:rPr>
              <a:t> AS og </a:t>
            </a:r>
            <a:r>
              <a:rPr lang="nb-NO" sz="1600" dirty="0" err="1">
                <a:latin typeface="Lato" panose="020F0502020204030203" pitchFamily="34" charset="0"/>
                <a:ea typeface="Lato" panose="020F0502020204030203" pitchFamily="34" charset="0"/>
                <a:cs typeface="Lato" panose="020F0502020204030203" pitchFamily="34" charset="0"/>
              </a:rPr>
              <a:t>Mindshift</a:t>
            </a:r>
            <a:r>
              <a:rPr lang="nb-NO" sz="1600" dirty="0">
                <a:latin typeface="Lato" panose="020F0502020204030203" pitchFamily="34" charset="0"/>
                <a:ea typeface="Lato" panose="020F0502020204030203" pitchFamily="34" charset="0"/>
                <a:cs typeface="Lato" panose="020F0502020204030203" pitchFamily="34" charset="0"/>
              </a:rPr>
              <a:t> AS, som ett av tiltakene under </a:t>
            </a:r>
            <a:r>
              <a:rPr lang="nb-NO" sz="1600" dirty="0" err="1">
                <a:latin typeface="Lato" panose="020F0502020204030203" pitchFamily="34" charset="0"/>
                <a:ea typeface="Lato" panose="020F0502020204030203" pitchFamily="34" charset="0"/>
                <a:cs typeface="Lato" panose="020F0502020204030203" pitchFamily="34" charset="0"/>
              </a:rPr>
              <a:t>GeoLett</a:t>
            </a:r>
            <a:r>
              <a:rPr lang="nb-NO" sz="1600" dirty="0">
                <a:latin typeface="Lato" panose="020F0502020204030203" pitchFamily="34" charset="0"/>
                <a:ea typeface="Lato" panose="020F0502020204030203" pitchFamily="34" charset="0"/>
                <a:cs typeface="Lato" panose="020F0502020204030203" pitchFamily="34" charset="0"/>
              </a:rPr>
              <a:t>-prosjektet.</a:t>
            </a:r>
            <a:endParaRPr lang="nb-NO" sz="16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249750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832DABB-1CF4-064E-AD8B-7AA76E0C82C4}"/>
              </a:ext>
            </a:extLst>
          </p:cNvPr>
          <p:cNvPicPr>
            <a:picLocks noChangeAspect="1"/>
          </p:cNvPicPr>
          <p:nvPr/>
        </p:nvPicPr>
        <p:blipFill>
          <a:blip r:embed="rId3"/>
          <a:stretch>
            <a:fillRect/>
          </a:stretch>
        </p:blipFill>
        <p:spPr>
          <a:xfrm>
            <a:off x="-693" y="1"/>
            <a:ext cx="13005493" cy="9753600"/>
          </a:xfrm>
          <a:prstGeom prst="rect">
            <a:avLst/>
          </a:prstGeom>
        </p:spPr>
      </p:pic>
      <p:pic>
        <p:nvPicPr>
          <p:cNvPr id="2" name="Bilde 1">
            <a:extLst>
              <a:ext uri="{FF2B5EF4-FFF2-40B4-BE49-F238E27FC236}">
                <a16:creationId xmlns:a16="http://schemas.microsoft.com/office/drawing/2014/main" id="{E51E79C6-6E10-5344-8191-854093DEDFD6}"/>
              </a:ext>
            </a:extLst>
          </p:cNvPr>
          <p:cNvPicPr>
            <a:picLocks noChangeAspect="1"/>
          </p:cNvPicPr>
          <p:nvPr/>
        </p:nvPicPr>
        <p:blipFill rotWithShape="1">
          <a:blip r:embed="rId4"/>
          <a:srcRect l="5774" t="11557" r="5655" b="13190"/>
          <a:stretch/>
        </p:blipFill>
        <p:spPr>
          <a:xfrm>
            <a:off x="-693" y="2107096"/>
            <a:ext cx="13004800" cy="6215269"/>
          </a:xfrm>
          <a:prstGeom prst="rect">
            <a:avLst/>
          </a:prstGeom>
        </p:spPr>
      </p:pic>
    </p:spTree>
    <p:extLst>
      <p:ext uri="{BB962C8B-B14F-4D97-AF65-F5344CB8AC3E}">
        <p14:creationId xmlns:p14="http://schemas.microsoft.com/office/powerpoint/2010/main" val="25150924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Bilderesultat for vestlandsøy">
            <a:extLst>
              <a:ext uri="{FF2B5EF4-FFF2-40B4-BE49-F238E27FC236}">
                <a16:creationId xmlns:a16="http://schemas.microsoft.com/office/drawing/2014/main" id="{9DD413B5-D57D-C446-AC5B-40321B3E5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3004780" cy="975359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6943917" y="3860154"/>
            <a:ext cx="6060883" cy="59023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3" name="TekstSylinder 2">
            <a:extLst>
              <a:ext uri="{FF2B5EF4-FFF2-40B4-BE49-F238E27FC236}">
                <a16:creationId xmlns:a16="http://schemas.microsoft.com/office/drawing/2014/main" id="{35CBBB9E-D9BA-7A4E-AD9A-AAC5600274F2}"/>
              </a:ext>
            </a:extLst>
          </p:cNvPr>
          <p:cNvSpPr txBox="1"/>
          <p:nvPr/>
        </p:nvSpPr>
        <p:spPr>
          <a:xfrm>
            <a:off x="7547318" y="5310710"/>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marL="0" marR="0" lvl="0" indent="0" defTabSz="914400" fontAlgn="auto" hangingPunct="1">
              <a:lnSpc>
                <a:spcPct val="90000"/>
              </a:lnSpc>
              <a:spcBef>
                <a:spcPct val="0"/>
              </a:spcBef>
              <a:spcAft>
                <a:spcPts val="600"/>
              </a:spcAft>
              <a:buClrTx/>
              <a:buSzTx/>
              <a:tabLst/>
              <a:defRPr/>
            </a:pPr>
            <a:r>
              <a:rPr kumimoji="0" lang="en-US" sz="3600" b="0" i="0" u="none" strike="noStrike" kern="1200" cap="none" spc="0" normalizeH="0" baseline="0" noProof="0" dirty="0" err="1">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Historien</a:t>
            </a:r>
            <a:r>
              <a:rPr kumimoji="0" lang="en-US" sz="36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 om Gudrun</a:t>
            </a:r>
            <a:r>
              <a:rPr lang="en-US" sz="3600" b="0" kern="1200" dirty="0">
                <a:solidFill>
                  <a:schemeClr val="tx1"/>
                </a:solidFill>
                <a:latin typeface="Lato" panose="020F0502020204030203" pitchFamily="34" charset="0"/>
                <a:ea typeface="Lato" panose="020F0502020204030203" pitchFamily="34" charset="0"/>
                <a:cs typeface="Lato" panose="020F0502020204030203" pitchFamily="34" charset="0"/>
              </a:rPr>
              <a:t> </a:t>
            </a:r>
            <a:r>
              <a:rPr kumimoji="0" lang="en-US" sz="3600" b="0" i="0" u="none" strike="noStrike" kern="1200" cap="none" spc="0" normalizeH="0" baseline="0" noProof="0" dirty="0" err="1">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og</a:t>
            </a:r>
            <a:r>
              <a:rPr kumimoji="0" lang="en-US" sz="36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3600" b="0" i="0" u="none" strike="noStrike" kern="1200" cap="none" spc="0" normalizeH="0" baseline="0" noProof="0" dirty="0" err="1">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hytta</a:t>
            </a:r>
            <a:r>
              <a:rPr kumimoji="0" lang="en-US" sz="36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3600" b="0" i="0" u="none" strike="noStrike" kern="1200" cap="none" spc="0" normalizeH="0" baseline="0" noProof="0" dirty="0" err="1">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ved</a:t>
            </a:r>
            <a:r>
              <a:rPr kumimoji="0" lang="en-US" sz="36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3600" b="0" i="0" u="none" strike="noStrike" kern="1200" cap="none" spc="0" normalizeH="0" baseline="0" noProof="0" dirty="0" err="1">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rPr>
              <a:t>sjøen</a:t>
            </a:r>
            <a:endParaRPr kumimoji="0" lang="en-US" sz="36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sym typeface="Helvetica Neue"/>
            </a:endParaRPr>
          </a:p>
        </p:txBody>
      </p:sp>
      <p:cxnSp>
        <p:nvCxnSpPr>
          <p:cNvPr id="18" name="Straight Connector 1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86333" y="7330439"/>
            <a:ext cx="997781"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DC534B49-6BAF-4145-8C9B-5C7DE0C0DDAE}"/>
              </a:ext>
            </a:extLst>
          </p:cNvPr>
          <p:cNvSpPr txBox="1"/>
          <p:nvPr/>
        </p:nvSpPr>
        <p:spPr>
          <a:xfrm>
            <a:off x="7547318" y="7084764"/>
            <a:ext cx="5275808" cy="195632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Hvordan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temadata</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i</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digitale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byggesøknads</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løsninger</a:t>
            </a:r>
            <a:r>
              <a:rPr lang="en-US" sz="1600" b="0" kern="1200" dirty="0">
                <a:latin typeface="Lato" panose="020F0502020204030203" pitchFamily="34" charset="0"/>
                <a:ea typeface="Lato" panose="020F0502020204030203" pitchFamily="34" charset="0"/>
                <a:cs typeface="Lato" panose="020F0502020204030203" pitchFamily="34" charset="0"/>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kan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forenkle</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r>
              <a:rPr kumimoji="0" lang="en-US" sz="1600"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prosessen</a:t>
            </a:r>
            <a:r>
              <a:rPr kumimoji="0" lang="en-US" sz="16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Neue"/>
              </a:rPr>
              <a:t> </a:t>
            </a:r>
          </a:p>
        </p:txBody>
      </p:sp>
    </p:spTree>
    <p:extLst>
      <p:ext uri="{BB962C8B-B14F-4D97-AF65-F5344CB8AC3E}">
        <p14:creationId xmlns:p14="http://schemas.microsoft.com/office/powerpoint/2010/main" val="33736690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19" name="Bitmap.png" descr="Bitmap.png"/>
          <p:cNvPicPr>
            <a:picLocks noChangeAspect="1"/>
          </p:cNvPicPr>
          <p:nvPr/>
        </p:nvPicPr>
        <p:blipFill>
          <a:blip r:embed="rId3"/>
          <a:stretch>
            <a:fillRect/>
          </a:stretch>
        </p:blipFill>
        <p:spPr>
          <a:xfrm>
            <a:off x="3334841" y="3297535"/>
            <a:ext cx="1612270" cy="4318927"/>
          </a:xfrm>
          <a:prstGeom prst="rect">
            <a:avLst/>
          </a:prstGeom>
          <a:ln w="12700">
            <a:miter lim="400000"/>
          </a:ln>
        </p:spPr>
      </p:pic>
      <p:pic>
        <p:nvPicPr>
          <p:cNvPr id="120" name="Bitmap.png" descr="Bitmap.png"/>
          <p:cNvPicPr>
            <a:picLocks noChangeAspect="1"/>
          </p:cNvPicPr>
          <p:nvPr/>
        </p:nvPicPr>
        <p:blipFill>
          <a:blip r:embed="rId4"/>
          <a:stretch>
            <a:fillRect/>
          </a:stretch>
        </p:blipFill>
        <p:spPr>
          <a:xfrm>
            <a:off x="1132175" y="3422798"/>
            <a:ext cx="1759308" cy="4068400"/>
          </a:xfrm>
          <a:prstGeom prst="rect">
            <a:avLst/>
          </a:prstGeom>
          <a:ln w="12700">
            <a:miter lim="400000"/>
          </a:ln>
        </p:spPr>
      </p:pic>
      <p:sp>
        <p:nvSpPr>
          <p:cNvPr id="121" name="«Vi skal bygge hytte!»"/>
          <p:cNvSpPr txBox="1"/>
          <p:nvPr/>
        </p:nvSpPr>
        <p:spPr>
          <a:xfrm>
            <a:off x="910381" y="1790699"/>
            <a:ext cx="4294834"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atin typeface="Open Sans SemiBold"/>
                <a:ea typeface="Open Sans SemiBold"/>
                <a:cs typeface="Open Sans SemiBold"/>
                <a:sym typeface="Open Sans SemiBold"/>
              </a:defRPr>
            </a:lvl1pPr>
          </a:lstStyle>
          <a:p>
            <a:r>
              <a:t>«Vi skal bygge hytte!»</a:t>
            </a:r>
          </a:p>
        </p:txBody>
      </p:sp>
      <p:pic>
        <p:nvPicPr>
          <p:cNvPr id="122" name="IMG_0159.PNG" descr="IMG_0159.PNG"/>
          <p:cNvPicPr>
            <a:picLocks noChangeAspect="1"/>
          </p:cNvPicPr>
          <p:nvPr/>
        </p:nvPicPr>
        <p:blipFill>
          <a:blip r:embed="rId5"/>
          <a:stretch>
            <a:fillRect/>
          </a:stretch>
        </p:blipFill>
        <p:spPr>
          <a:xfrm>
            <a:off x="5274672" y="-641897"/>
            <a:ext cx="10137126" cy="7599134"/>
          </a:xfrm>
          <a:prstGeom prst="rect">
            <a:avLst/>
          </a:prstGeom>
          <a:ln w="12700">
            <a:miter lim="400000"/>
          </a:ln>
        </p:spPr>
      </p:pic>
      <p:sp>
        <p:nvSpPr>
          <p:cNvPr id="123" name="Gudrun (43)"/>
          <p:cNvSpPr txBox="1"/>
          <p:nvPr/>
        </p:nvSpPr>
        <p:spPr>
          <a:xfrm>
            <a:off x="808781" y="7840596"/>
            <a:ext cx="219025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0">
                <a:latin typeface="Open Sans Regular"/>
                <a:ea typeface="Open Sans Regular"/>
                <a:cs typeface="Open Sans Regular"/>
                <a:sym typeface="Open Sans Regular"/>
              </a:defRPr>
            </a:lvl1pPr>
          </a:lstStyle>
          <a:p>
            <a:r>
              <a:t>Gudrun (43)</a:t>
            </a:r>
          </a:p>
        </p:txBody>
      </p:sp>
      <p:sp>
        <p:nvSpPr>
          <p:cNvPr id="124" name="Arne (44)"/>
          <p:cNvSpPr txBox="1"/>
          <p:nvPr/>
        </p:nvSpPr>
        <p:spPr>
          <a:xfrm>
            <a:off x="3045848" y="7840596"/>
            <a:ext cx="219025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0">
                <a:latin typeface="Open Sans Regular"/>
                <a:ea typeface="Open Sans Regular"/>
                <a:cs typeface="Open Sans Regular"/>
                <a:sym typeface="Open Sans Regular"/>
              </a:defRPr>
            </a:lvl1pPr>
          </a:lstStyle>
          <a:p>
            <a:r>
              <a:t>Arne (44)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26" name="Bitmap.png" descr="Bitmap.png"/>
          <p:cNvPicPr>
            <a:picLocks noChangeAspect="1"/>
          </p:cNvPicPr>
          <p:nvPr/>
        </p:nvPicPr>
        <p:blipFill>
          <a:blip r:embed="rId3"/>
          <a:stretch>
            <a:fillRect/>
          </a:stretch>
        </p:blipFill>
        <p:spPr>
          <a:xfrm>
            <a:off x="3334841" y="3297535"/>
            <a:ext cx="1612270" cy="4318927"/>
          </a:xfrm>
          <a:prstGeom prst="rect">
            <a:avLst/>
          </a:prstGeom>
          <a:ln w="12700">
            <a:miter lim="400000"/>
          </a:ln>
        </p:spPr>
      </p:pic>
      <p:pic>
        <p:nvPicPr>
          <p:cNvPr id="127" name="Bitmap.png" descr="Bitmap.png"/>
          <p:cNvPicPr>
            <a:picLocks noChangeAspect="1"/>
          </p:cNvPicPr>
          <p:nvPr/>
        </p:nvPicPr>
        <p:blipFill>
          <a:blip r:embed="rId4"/>
          <a:stretch>
            <a:fillRect/>
          </a:stretch>
        </p:blipFill>
        <p:spPr>
          <a:xfrm>
            <a:off x="1132175" y="3422798"/>
            <a:ext cx="1759308" cy="4068400"/>
          </a:xfrm>
          <a:prstGeom prst="rect">
            <a:avLst/>
          </a:prstGeom>
          <a:ln w="12700">
            <a:miter lim="400000"/>
          </a:ln>
        </p:spPr>
      </p:pic>
      <p:pic>
        <p:nvPicPr>
          <p:cNvPr id="128" name="IMG_0159.PNG" descr="IMG_0159.PNG"/>
          <p:cNvPicPr>
            <a:picLocks noChangeAspect="1"/>
          </p:cNvPicPr>
          <p:nvPr/>
        </p:nvPicPr>
        <p:blipFill>
          <a:blip r:embed="rId5"/>
          <a:stretch>
            <a:fillRect/>
          </a:stretch>
        </p:blipFill>
        <p:spPr>
          <a:xfrm>
            <a:off x="5274672" y="-641897"/>
            <a:ext cx="10137126" cy="7599134"/>
          </a:xfrm>
          <a:prstGeom prst="rect">
            <a:avLst/>
          </a:prstGeom>
          <a:ln w="12700">
            <a:miter lim="400000"/>
          </a:ln>
        </p:spPr>
      </p:pic>
      <p:pic>
        <p:nvPicPr>
          <p:cNvPr id="129" name="Bilde" descr="Bilde"/>
          <p:cNvPicPr>
            <a:picLocks noChangeAspect="1"/>
          </p:cNvPicPr>
          <p:nvPr/>
        </p:nvPicPr>
        <p:blipFill>
          <a:blip r:embed="rId6"/>
          <a:stretch>
            <a:fillRect/>
          </a:stretch>
        </p:blipFill>
        <p:spPr>
          <a:xfrm>
            <a:off x="1892473" y="2076131"/>
            <a:ext cx="11562678" cy="6197862"/>
          </a:xfrm>
          <a:prstGeom prst="rect">
            <a:avLst/>
          </a:prstGeom>
          <a:ln w="12700">
            <a:miter lim="400000"/>
          </a:ln>
        </p:spPr>
      </p:pic>
      <p:pic>
        <p:nvPicPr>
          <p:cNvPr id="130" name="DIBK 00 Eiendom 4.png" descr="DIBK 00 Eiendom 4.png"/>
          <p:cNvPicPr>
            <a:picLocks noChangeAspect="1"/>
          </p:cNvPicPr>
          <p:nvPr/>
        </p:nvPicPr>
        <p:blipFill>
          <a:blip r:embed="rId7"/>
          <a:srcRect t="208" b="16479"/>
          <a:stretch>
            <a:fillRect/>
          </a:stretch>
        </p:blipFill>
        <p:spPr>
          <a:xfrm>
            <a:off x="3617613" y="2433035"/>
            <a:ext cx="8112399" cy="5066471"/>
          </a:xfrm>
          <a:prstGeom prst="rect">
            <a:avLst/>
          </a:prstGeom>
          <a:ln w="12700">
            <a:miter lim="400000"/>
          </a:ln>
        </p:spPr>
      </p:pic>
      <p:pic>
        <p:nvPicPr>
          <p:cNvPr id="131" name="icons8-hand_cursor.png" descr="icons8-hand_cursor.png"/>
          <p:cNvPicPr>
            <a:picLocks noChangeAspect="1"/>
          </p:cNvPicPr>
          <p:nvPr/>
        </p:nvPicPr>
        <p:blipFill>
          <a:blip r:embed="rId8"/>
          <a:stretch>
            <a:fillRect/>
          </a:stretch>
        </p:blipFill>
        <p:spPr>
          <a:xfrm>
            <a:off x="2751137" y="5581462"/>
            <a:ext cx="368301" cy="431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1"/>
                                        </p:tgtEl>
                                        <p:attrNameLst>
                                          <p:attrName>style.visibility</p:attrName>
                                        </p:attrNameLst>
                                      </p:cBhvr>
                                      <p:to>
                                        <p:strVal val="visible"/>
                                      </p:to>
                                    </p:set>
                                    <p:animEffect transition="in" filter="dissolve">
                                      <p:cBhvr>
                                        <p:cTn id="7" dur="500"/>
                                        <p:tgtEl>
                                          <p:spTgt spid="131"/>
                                        </p:tgtEl>
                                      </p:cBhvr>
                                    </p:animEffect>
                                  </p:childTnLst>
                                </p:cTn>
                              </p:par>
                            </p:childTnLst>
                          </p:cTn>
                        </p:par>
                        <p:par>
                          <p:cTn id="8" fill="hold">
                            <p:stCondLst>
                              <p:cond delay="500"/>
                            </p:stCondLst>
                            <p:childTnLst>
                              <p:par>
                                <p:cTn id="9" presetID="-1" presetClass="path" presetSubtype="0" accel="50000" decel="50000" fill="hold" nodeType="afterEffect">
                                  <p:stCondLst>
                                    <p:cond delay="1000"/>
                                  </p:stCondLst>
                                  <p:childTnLst>
                                    <p:animMotion origin="layout" path="M 0.000000 0.000000 C 0.082037 0.020747 0.165110 0.033286 0.248548 0.037570 C 0.392977 0.044984 0.548120 0.000306 0.588204 -0.172791 C 0.591070 -0.185165 0.593064 -0.197867 0.594162 -0.210734" pathEditMode="relative">
                                      <p:cBhvr>
                                        <p:cTn id="10" dur="1000" fill="hold"/>
                                        <p:tgtEl>
                                          <p:spTgt spid="1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33" name="Bitmap.png" descr="Bitmap.png"/>
          <p:cNvPicPr>
            <a:picLocks noChangeAspect="1"/>
          </p:cNvPicPr>
          <p:nvPr/>
        </p:nvPicPr>
        <p:blipFill>
          <a:blip r:embed="rId3"/>
          <a:stretch>
            <a:fillRect/>
          </a:stretch>
        </p:blipFill>
        <p:spPr>
          <a:xfrm>
            <a:off x="3334841" y="3297535"/>
            <a:ext cx="1612270" cy="4318927"/>
          </a:xfrm>
          <a:prstGeom prst="rect">
            <a:avLst/>
          </a:prstGeom>
          <a:ln w="12700">
            <a:miter lim="400000"/>
          </a:ln>
        </p:spPr>
      </p:pic>
      <p:pic>
        <p:nvPicPr>
          <p:cNvPr id="134" name="Bitmap.png" descr="Bitmap.png"/>
          <p:cNvPicPr>
            <a:picLocks noChangeAspect="1"/>
          </p:cNvPicPr>
          <p:nvPr/>
        </p:nvPicPr>
        <p:blipFill>
          <a:blip r:embed="rId4"/>
          <a:stretch>
            <a:fillRect/>
          </a:stretch>
        </p:blipFill>
        <p:spPr>
          <a:xfrm>
            <a:off x="1132175" y="3422798"/>
            <a:ext cx="1759308" cy="4068400"/>
          </a:xfrm>
          <a:prstGeom prst="rect">
            <a:avLst/>
          </a:prstGeom>
          <a:ln w="12700">
            <a:miter lim="400000"/>
          </a:ln>
        </p:spPr>
      </p:pic>
      <p:pic>
        <p:nvPicPr>
          <p:cNvPr id="135" name="IMG_0159.PNG" descr="IMG_0159.PNG"/>
          <p:cNvPicPr>
            <a:picLocks noChangeAspect="1"/>
          </p:cNvPicPr>
          <p:nvPr/>
        </p:nvPicPr>
        <p:blipFill>
          <a:blip r:embed="rId5"/>
          <a:stretch>
            <a:fillRect/>
          </a:stretch>
        </p:blipFill>
        <p:spPr>
          <a:xfrm>
            <a:off x="5274672" y="-641897"/>
            <a:ext cx="10137126" cy="7599134"/>
          </a:xfrm>
          <a:prstGeom prst="rect">
            <a:avLst/>
          </a:prstGeom>
          <a:ln w="12700">
            <a:miter lim="400000"/>
          </a:ln>
        </p:spPr>
      </p:pic>
      <p:pic>
        <p:nvPicPr>
          <p:cNvPr id="136" name="Bilde" descr="Bilde"/>
          <p:cNvPicPr>
            <a:picLocks noChangeAspect="1"/>
          </p:cNvPicPr>
          <p:nvPr/>
        </p:nvPicPr>
        <p:blipFill>
          <a:blip r:embed="rId6"/>
          <a:stretch>
            <a:fillRect/>
          </a:stretch>
        </p:blipFill>
        <p:spPr>
          <a:xfrm>
            <a:off x="1892473" y="2076131"/>
            <a:ext cx="11562678" cy="6197862"/>
          </a:xfrm>
          <a:prstGeom prst="rect">
            <a:avLst/>
          </a:prstGeom>
          <a:ln w="12700">
            <a:miter lim="400000"/>
          </a:ln>
        </p:spPr>
      </p:pic>
      <p:pic>
        <p:nvPicPr>
          <p:cNvPr id="137" name="DIBK 01 Eiendom 4 Byggvalg #1.png"/>
          <p:cNvPicPr>
            <a:picLocks noChangeAspect="1"/>
          </p:cNvPicPr>
          <p:nvPr/>
        </p:nvPicPr>
        <p:blipFill rotWithShape="1">
          <a:blip r:embed="rId7">
            <a:extLst>
              <a:ext uri="{28A0092B-C50C-407E-A947-70E740481C1C}">
                <a14:useLocalDpi xmlns:a14="http://schemas.microsoft.com/office/drawing/2010/main" val="0"/>
              </a:ext>
            </a:extLst>
          </a:blip>
          <a:srcRect b="16493"/>
          <a:stretch/>
        </p:blipFill>
        <p:spPr>
          <a:xfrm>
            <a:off x="3633230" y="2424727"/>
            <a:ext cx="8093404" cy="5066471"/>
          </a:xfrm>
          <a:prstGeom prst="rect">
            <a:avLst/>
          </a:prstGeom>
          <a:ln w="12700">
            <a:miter lim="400000"/>
          </a:ln>
        </p:spPr>
      </p:pic>
      <p:pic>
        <p:nvPicPr>
          <p:cNvPr id="138" name="icons8-hand_cursor.png" descr="icons8-hand_cursor.png"/>
          <p:cNvPicPr>
            <a:picLocks noChangeAspect="1"/>
          </p:cNvPicPr>
          <p:nvPr/>
        </p:nvPicPr>
        <p:blipFill>
          <a:blip r:embed="rId8"/>
          <a:stretch>
            <a:fillRect/>
          </a:stretch>
        </p:blipFill>
        <p:spPr>
          <a:xfrm>
            <a:off x="10282237" y="3320862"/>
            <a:ext cx="368301" cy="431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1000"/>
                                  </p:stCondLst>
                                  <p:childTnLst>
                                    <p:animMotion origin="layout" path="M 0.000000 0.000000 C -0.140782 0.016297 -0.270324 0.109147 -0.358177 0.256724 C -0.368015 0.273250 -0.377260 0.290390 -0.385880 0.308085" pathEditMode="relative">
                                      <p:cBhvr>
                                        <p:cTn id="6" dur="1500" fill="hold"/>
                                        <p:tgtEl>
                                          <p:spTgt spid="13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40" name="Bitmap.png" descr="Bitmap.png"/>
          <p:cNvPicPr>
            <a:picLocks noChangeAspect="1"/>
          </p:cNvPicPr>
          <p:nvPr/>
        </p:nvPicPr>
        <p:blipFill>
          <a:blip r:embed="rId3"/>
          <a:stretch>
            <a:fillRect/>
          </a:stretch>
        </p:blipFill>
        <p:spPr>
          <a:xfrm>
            <a:off x="3334841" y="3297535"/>
            <a:ext cx="1612270" cy="4318927"/>
          </a:xfrm>
          <a:prstGeom prst="rect">
            <a:avLst/>
          </a:prstGeom>
          <a:ln w="12700">
            <a:miter lim="400000"/>
          </a:ln>
        </p:spPr>
      </p:pic>
      <p:pic>
        <p:nvPicPr>
          <p:cNvPr id="141" name="Bitmap.png" descr="Bitmap.png"/>
          <p:cNvPicPr>
            <a:picLocks noChangeAspect="1"/>
          </p:cNvPicPr>
          <p:nvPr/>
        </p:nvPicPr>
        <p:blipFill>
          <a:blip r:embed="rId4"/>
          <a:stretch>
            <a:fillRect/>
          </a:stretch>
        </p:blipFill>
        <p:spPr>
          <a:xfrm>
            <a:off x="1132175" y="3422798"/>
            <a:ext cx="1759308" cy="4068400"/>
          </a:xfrm>
          <a:prstGeom prst="rect">
            <a:avLst/>
          </a:prstGeom>
          <a:ln w="12700">
            <a:miter lim="400000"/>
          </a:ln>
        </p:spPr>
      </p:pic>
      <p:pic>
        <p:nvPicPr>
          <p:cNvPr id="142" name="IMG_0159.PNG" descr="IMG_0159.PNG"/>
          <p:cNvPicPr>
            <a:picLocks noChangeAspect="1"/>
          </p:cNvPicPr>
          <p:nvPr/>
        </p:nvPicPr>
        <p:blipFill>
          <a:blip r:embed="rId5"/>
          <a:stretch>
            <a:fillRect/>
          </a:stretch>
        </p:blipFill>
        <p:spPr>
          <a:xfrm>
            <a:off x="5274672" y="-641897"/>
            <a:ext cx="10137126" cy="7599134"/>
          </a:xfrm>
          <a:prstGeom prst="rect">
            <a:avLst/>
          </a:prstGeom>
          <a:ln w="12700">
            <a:miter lim="400000"/>
          </a:ln>
        </p:spPr>
      </p:pic>
      <p:pic>
        <p:nvPicPr>
          <p:cNvPr id="143" name="Bilde" descr="Bilde"/>
          <p:cNvPicPr>
            <a:picLocks noChangeAspect="1"/>
          </p:cNvPicPr>
          <p:nvPr/>
        </p:nvPicPr>
        <p:blipFill>
          <a:blip r:embed="rId6"/>
          <a:stretch>
            <a:fillRect/>
          </a:stretch>
        </p:blipFill>
        <p:spPr>
          <a:xfrm>
            <a:off x="1892473" y="2076131"/>
            <a:ext cx="11562678" cy="6197862"/>
          </a:xfrm>
          <a:prstGeom prst="rect">
            <a:avLst/>
          </a:prstGeom>
          <a:ln w="12700">
            <a:miter lim="400000"/>
          </a:ln>
        </p:spPr>
      </p:pic>
      <p:pic>
        <p:nvPicPr>
          <p:cNvPr id="144" name="DIBK 01 Eiendom 4 Byggvalg #2.png" descr="DIBK 01 Eiendom 4 Byggvalg #2.png"/>
          <p:cNvPicPr>
            <a:picLocks noChangeAspect="1"/>
          </p:cNvPicPr>
          <p:nvPr/>
        </p:nvPicPr>
        <p:blipFill>
          <a:blip r:embed="rId7"/>
          <a:srcRect t="199" b="16488"/>
          <a:stretch>
            <a:fillRect/>
          </a:stretch>
        </p:blipFill>
        <p:spPr>
          <a:xfrm>
            <a:off x="3617613" y="2433035"/>
            <a:ext cx="8112399" cy="5066471"/>
          </a:xfrm>
          <a:prstGeom prst="rect">
            <a:avLst/>
          </a:prstGeom>
          <a:ln w="12700">
            <a:miter lim="400000"/>
          </a:ln>
        </p:spPr>
      </p:pic>
      <p:pic>
        <p:nvPicPr>
          <p:cNvPr id="145" name="icons8-hand_cursor.png" descr="icons8-hand_cursor.png"/>
          <p:cNvPicPr>
            <a:picLocks noChangeAspect="1"/>
          </p:cNvPicPr>
          <p:nvPr/>
        </p:nvPicPr>
        <p:blipFill>
          <a:blip r:embed="rId8"/>
          <a:stretch>
            <a:fillRect/>
          </a:stretch>
        </p:blipFill>
        <p:spPr>
          <a:xfrm>
            <a:off x="5253037" y="6318062"/>
            <a:ext cx="368301" cy="431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1000"/>
                                  </p:stCondLst>
                                  <p:childTnLst>
                                    <p:animMotion origin="layout" path="M 0.000000 0.000000 C 0.025583 -0.033398 0.060913 -0.050050 0.096554 -0.045502 C 0.135011 -0.040594 0.168502 -0.011640 0.204714 0.005543 C 0.263069 0.033234 0.327125 0.030413 0.383949 -0.002452" pathEditMode="relative">
                                      <p:cBhvr>
                                        <p:cTn id="6" dur="1500" fill="hold"/>
                                        <p:tgtEl>
                                          <p:spTgt spid="145"/>
                                        </p:tgtEl>
                                        <p:attrNameLst>
                                          <p:attrName>ppt_x</p:attrName>
                                          <p:attrName>ppt_y</p:attrName>
                                        </p:attrNameLst>
                                      </p:cBhvr>
                                    </p:animMotion>
                                  </p:childTnLst>
                                </p:cTn>
                              </p:par>
                            </p:childTnLst>
                          </p:cTn>
                        </p:par>
                        <p:par>
                          <p:cTn id="7" fill="hold">
                            <p:stCondLst>
                              <p:cond delay="2500"/>
                            </p:stCondLst>
                            <p:childTnLst>
                              <p:par>
                                <p:cTn id="8" presetID="-1" presetClass="path" presetSubtype="0" accel="50000" decel="50000" fill="hold" nodeType="afterEffect">
                                  <p:stCondLst>
                                    <p:cond delay="0"/>
                                  </p:stCondLst>
                                  <p:childTnLst>
                                    <p:animMotion origin="layout" path="M 0.000000 0.000000 L -0.088389 -0.039844" pathEditMode="relative">
                                      <p:cBhvr>
                                        <p:cTn id="9" dur="1000" fill="hold"/>
                                        <p:tgtEl>
                                          <p:spTgt spid="144"/>
                                        </p:tgtEl>
                                        <p:attrNameLst>
                                          <p:attrName>ppt_x</p:attrName>
                                          <p:attrName>ppt_y</p:attrName>
                                        </p:attrNameLst>
                                      </p:cBhvr>
                                    </p:animMotion>
                                  </p:childTnLst>
                                </p:cTn>
                              </p:par>
                              <p:par>
                                <p:cTn id="10" presetID="-1" presetClass="path" presetSubtype="0" accel="50000" decel="50000" fill="hold" nodeType="withEffect">
                                  <p:stCondLst>
                                    <p:cond delay="0"/>
                                  </p:stCondLst>
                                  <p:childTnLst>
                                    <p:animMotion origin="layout" path="M 0.000000 0.000000 L -0.090458 -0.018438" pathEditMode="relative">
                                      <p:cBhvr>
                                        <p:cTn id="11" dur="1000" fill="hold"/>
                                        <p:tgtEl>
                                          <p:spTgt spid="143"/>
                                        </p:tgtEl>
                                        <p:attrNameLst>
                                          <p:attrName>ppt_x</p:attrName>
                                          <p:attrName>ppt_y</p:attrName>
                                        </p:attrNameLst>
                                      </p:cBhvr>
                                    </p:animMotion>
                                  </p:childTnLst>
                                </p:cTn>
                              </p:par>
                              <p:par>
                                <p:cTn id="12" presetID="6" presetClass="emph" presetSubtype="0" accel="50000" decel="50000" fill="hold" grpId="2" nodeType="withEffect">
                                  <p:stCondLst>
                                    <p:cond delay="0"/>
                                  </p:stCondLst>
                                  <p:childTnLst>
                                    <p:animScale>
                                      <p:cBhvr>
                                        <p:cTn id="13" dur="1000" fill="hold"/>
                                        <p:tgtEl>
                                          <p:spTgt spid="144"/>
                                        </p:tgtEl>
                                      </p:cBhvr>
                                      <p:by x="150000" y="150000"/>
                                    </p:animScale>
                                  </p:childTnLst>
                                </p:cTn>
                              </p:par>
                              <p:par>
                                <p:cTn id="14" presetID="6" presetClass="emph" presetSubtype="0" accel="50000" decel="50000" fill="hold" grpId="4" nodeType="withEffect">
                                  <p:stCondLst>
                                    <p:cond delay="0"/>
                                  </p:stCondLst>
                                  <p:childTnLst>
                                    <p:animScale>
                                      <p:cBhvr>
                                        <p:cTn id="15" dur="1000" fill="hold"/>
                                        <p:tgtEl>
                                          <p:spTgt spid="1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4" animBg="1" advAuto="0"/>
      <p:bldP spid="144"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F0DC"/>
        </a:solidFill>
        <a:effectLst/>
      </p:bgPr>
    </p:bg>
    <p:spTree>
      <p:nvGrpSpPr>
        <p:cNvPr id="1" name=""/>
        <p:cNvGrpSpPr/>
        <p:nvPr/>
      </p:nvGrpSpPr>
      <p:grpSpPr>
        <a:xfrm>
          <a:off x="0" y="0"/>
          <a:ext cx="0" cy="0"/>
          <a:chOff x="0" y="0"/>
          <a:chExt cx="0" cy="0"/>
        </a:xfrm>
      </p:grpSpPr>
      <p:pic>
        <p:nvPicPr>
          <p:cNvPr id="147" name="Bitmap.png" descr="Bitmap.png"/>
          <p:cNvPicPr>
            <a:picLocks noChangeAspect="1"/>
          </p:cNvPicPr>
          <p:nvPr/>
        </p:nvPicPr>
        <p:blipFill>
          <a:blip r:embed="rId3"/>
          <a:stretch>
            <a:fillRect/>
          </a:stretch>
        </p:blipFill>
        <p:spPr>
          <a:xfrm>
            <a:off x="3334841" y="3297535"/>
            <a:ext cx="1612270" cy="4318927"/>
          </a:xfrm>
          <a:prstGeom prst="rect">
            <a:avLst/>
          </a:prstGeom>
          <a:ln w="12700">
            <a:miter lim="400000"/>
          </a:ln>
        </p:spPr>
      </p:pic>
      <p:pic>
        <p:nvPicPr>
          <p:cNvPr id="148" name="Bilde" descr="Bilde"/>
          <p:cNvPicPr>
            <a:picLocks noChangeAspect="1"/>
          </p:cNvPicPr>
          <p:nvPr/>
        </p:nvPicPr>
        <p:blipFill>
          <a:blip r:embed="rId4"/>
          <a:stretch>
            <a:fillRect/>
          </a:stretch>
        </p:blipFill>
        <p:spPr>
          <a:xfrm>
            <a:off x="-2171700" y="342900"/>
            <a:ext cx="17343284" cy="9296400"/>
          </a:xfrm>
          <a:prstGeom prst="rect">
            <a:avLst/>
          </a:prstGeom>
          <a:ln w="12700">
            <a:miter lim="400000"/>
          </a:ln>
        </p:spPr>
      </p:pic>
      <p:pic>
        <p:nvPicPr>
          <p:cNvPr id="149" name="DIBK 01 Eiendom 4 Byggvalg #3.png" descr="DIBK 01 Eiendom 4 Byggvalg #3.png"/>
          <p:cNvPicPr>
            <a:picLocks noChangeAspect="1"/>
          </p:cNvPicPr>
          <p:nvPr/>
        </p:nvPicPr>
        <p:blipFill>
          <a:blip r:embed="rId5"/>
          <a:srcRect b="16703"/>
          <a:stretch>
            <a:fillRect/>
          </a:stretch>
        </p:blipFill>
        <p:spPr>
          <a:xfrm>
            <a:off x="444500" y="776067"/>
            <a:ext cx="12160423" cy="7593234"/>
          </a:xfrm>
          <a:prstGeom prst="rect">
            <a:avLst/>
          </a:prstGeom>
          <a:ln w="12700">
            <a:miter lim="400000"/>
          </a:ln>
        </p:spPr>
      </p:pic>
      <p:pic>
        <p:nvPicPr>
          <p:cNvPr id="150" name="DIBK 01 Eiendom 4 Byggvalg #3.png" descr="DIBK 01 Eiendom 4 Byggvalg #3.png"/>
          <p:cNvPicPr>
            <a:picLocks noChangeAspect="1"/>
          </p:cNvPicPr>
          <p:nvPr/>
        </p:nvPicPr>
        <p:blipFill>
          <a:blip r:embed="rId5"/>
          <a:stretch>
            <a:fillRect/>
          </a:stretch>
        </p:blipFill>
        <p:spPr>
          <a:xfrm>
            <a:off x="0" y="2380"/>
            <a:ext cx="13004800" cy="9748840"/>
          </a:xfrm>
          <a:prstGeom prst="rect">
            <a:avLst/>
          </a:prstGeom>
          <a:ln w="12700">
            <a:miter lim="400000"/>
          </a:ln>
        </p:spPr>
      </p:pic>
      <p:pic>
        <p:nvPicPr>
          <p:cNvPr id="151" name="icons8-hand_cursor.png" descr="icons8-hand_cursor.png"/>
          <p:cNvPicPr>
            <a:picLocks noChangeAspect="1"/>
          </p:cNvPicPr>
          <p:nvPr/>
        </p:nvPicPr>
        <p:blipFill>
          <a:blip r:embed="rId6"/>
          <a:stretch>
            <a:fillRect/>
          </a:stretch>
        </p:blipFill>
        <p:spPr>
          <a:xfrm>
            <a:off x="10510837" y="6991162"/>
            <a:ext cx="368301" cy="431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withEffect">
                                  <p:stCondLst>
                                    <p:cond delay="0"/>
                                  </p:stCondLst>
                                  <p:childTnLst>
                                    <p:animMotion origin="layout" path="M 0.000000 0.000000 L -0.000983 -0.052083" pathEditMode="relative">
                                      <p:cBhvr>
                                        <p:cTn id="6" dur="1000" fill="hold"/>
                                        <p:tgtEl>
                                          <p:spTgt spid="149"/>
                                        </p:tgtEl>
                                        <p:attrNameLst>
                                          <p:attrName>ppt_x</p:attrName>
                                          <p:attrName>ppt_y</p:attrName>
                                        </p:attrNameLst>
                                      </p:cBhvr>
                                    </p:animMotion>
                                  </p:childTnLst>
                                </p:cTn>
                              </p:par>
                              <p:par>
                                <p:cTn id="7" presetID="6" presetClass="emph" presetSubtype="0" accel="50000" decel="50000" fill="hold" grpId="1" nodeType="withEffect">
                                  <p:stCondLst>
                                    <p:cond delay="0"/>
                                  </p:stCondLst>
                                  <p:childTnLst>
                                    <p:animScale>
                                      <p:cBhvr>
                                        <p:cTn id="8" dur="1000" fill="hold"/>
                                        <p:tgtEl>
                                          <p:spTgt spid="149"/>
                                        </p:tgtEl>
                                      </p:cBhvr>
                                      <p:by x="107184" y="107184"/>
                                    </p:animScale>
                                  </p:childTnLst>
                                </p:cTn>
                              </p:par>
                              <p:par>
                                <p:cTn id="9" presetID="10" presetClass="entr" presetSubtype="0" fill="hold" grpId="3" nodeType="withEffect">
                                  <p:stCondLst>
                                    <p:cond delay="500"/>
                                  </p:stCondLst>
                                  <p:childTnLst>
                                    <p:set>
                                      <p:cBhvr>
                                        <p:cTn id="10" dur="1" fill="hold">
                                          <p:stCondLst>
                                            <p:cond delay="0"/>
                                          </p:stCondLst>
                                        </p:cTn>
                                        <p:tgtEl>
                                          <p:spTgt spid="150"/>
                                        </p:tgtEl>
                                        <p:attrNameLst>
                                          <p:attrName>style.visibility</p:attrName>
                                        </p:attrNameLst>
                                      </p:cBhvr>
                                      <p:to>
                                        <p:strVal val="visible"/>
                                      </p:to>
                                    </p:set>
                                    <p:animEffect transition="in" filter="fade">
                                      <p:cBhvr>
                                        <p:cTn id="11" dur="500"/>
                                        <p:tgtEl>
                                          <p:spTgt spid="150"/>
                                        </p:tgtEl>
                                      </p:cBhvr>
                                    </p:animEffect>
                                  </p:childTnLst>
                                </p:cTn>
                              </p:par>
                            </p:childTnLst>
                          </p:cTn>
                        </p:par>
                        <p:par>
                          <p:cTn id="12" fill="hold">
                            <p:stCondLst>
                              <p:cond delay="1000"/>
                            </p:stCondLst>
                            <p:childTnLst>
                              <p:par>
                                <p:cTn id="13" presetID="9" presetClass="entr" fill="hold" grpId="4" nodeType="afterEffect">
                                  <p:stCondLst>
                                    <p:cond delay="0"/>
                                  </p:stCondLst>
                                  <p:iterate>
                                    <p:tmAbs val="0"/>
                                  </p:iterate>
                                  <p:childTnLst>
                                    <p:set>
                                      <p:cBhvr>
                                        <p:cTn id="14" fill="hold"/>
                                        <p:tgtEl>
                                          <p:spTgt spid="151"/>
                                        </p:tgtEl>
                                        <p:attrNameLst>
                                          <p:attrName>style.visibility</p:attrName>
                                        </p:attrNameLst>
                                      </p:cBhvr>
                                      <p:to>
                                        <p:strVal val="visible"/>
                                      </p:to>
                                    </p:set>
                                    <p:animEffect transition="in" filter="dissolve">
                                      <p:cBhvr>
                                        <p:cTn id="15" dur="500"/>
                                        <p:tgtEl>
                                          <p:spTgt spid="151"/>
                                        </p:tgtEl>
                                      </p:cBhvr>
                                    </p:animEffect>
                                  </p:childTnLst>
                                </p:cTn>
                              </p:par>
                            </p:childTnLst>
                          </p:cTn>
                        </p:par>
                        <p:par>
                          <p:cTn id="16" fill="hold">
                            <p:stCondLst>
                              <p:cond delay="1500"/>
                            </p:stCondLst>
                            <p:childTnLst>
                              <p:par>
                                <p:cTn id="17" presetID="-1" presetClass="path" presetSubtype="0" accel="50000" decel="50000" fill="hold" nodeType="afterEffect">
                                  <p:stCondLst>
                                    <p:cond delay="1000"/>
                                  </p:stCondLst>
                                  <p:childTnLst>
                                    <p:animMotion origin="layout" path="M 0.000000 0.000000 C -0.093372 0.012449 -0.182216 -0.056296 -0.220434 -0.170566 C -0.229067 -0.196381 -0.234639 -0.223829 -0.236949 -0.251926" pathEditMode="relative">
                                      <p:cBhvr>
                                        <p:cTn id="18" dur="1000" fill="hold"/>
                                        <p:tgtEl>
                                          <p:spTgt spid="1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P spid="150" grpId="3" animBg="1" advAuto="0"/>
      <p:bldP spid="151"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1DA"/>
        </a:solidFill>
        <a:effectLst/>
      </p:bgPr>
    </p:bg>
    <p:spTree>
      <p:nvGrpSpPr>
        <p:cNvPr id="1" name=""/>
        <p:cNvGrpSpPr/>
        <p:nvPr/>
      </p:nvGrpSpPr>
      <p:grpSpPr>
        <a:xfrm>
          <a:off x="0" y="0"/>
          <a:ext cx="0" cy="0"/>
          <a:chOff x="0" y="0"/>
          <a:chExt cx="0" cy="0"/>
        </a:xfrm>
      </p:grpSpPr>
      <p:pic>
        <p:nvPicPr>
          <p:cNvPr id="153" name="DIBK 00 Eiendom 4 Plassering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0"/>
            <a:ext cx="13004800" cy="9748840"/>
          </a:xfrm>
          <a:prstGeom prst="rect">
            <a:avLst/>
          </a:prstGeom>
          <a:ln w="12700">
            <a:miter lim="400000"/>
          </a:ln>
        </p:spPr>
      </p:pic>
      <p:pic>
        <p:nvPicPr>
          <p:cNvPr id="154" name="icons8-hand_cursor.png" descr="icons8-hand_cursor.png"/>
          <p:cNvPicPr>
            <a:picLocks noChangeAspect="1"/>
          </p:cNvPicPr>
          <p:nvPr/>
        </p:nvPicPr>
        <p:blipFill>
          <a:blip r:embed="rId4"/>
          <a:stretch>
            <a:fillRect/>
          </a:stretch>
        </p:blipFill>
        <p:spPr>
          <a:xfrm>
            <a:off x="10510837" y="6991162"/>
            <a:ext cx="368301" cy="431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54"/>
                                        </p:tgtEl>
                                        <p:attrNameLst>
                                          <p:attrName>style.visibility</p:attrName>
                                        </p:attrNameLst>
                                      </p:cBhvr>
                                      <p:to>
                                        <p:strVal val="visible"/>
                                      </p:to>
                                    </p:set>
                                    <p:animEffect transition="in" filter="dissolve">
                                      <p:cBhvr>
                                        <p:cTn id="7" dur="500"/>
                                        <p:tgtEl>
                                          <p:spTgt spid="154"/>
                                        </p:tgtEl>
                                      </p:cBhvr>
                                    </p:animEffect>
                                  </p:childTnLst>
                                </p:cTn>
                              </p:par>
                            </p:childTnLst>
                          </p:cTn>
                        </p:par>
                        <p:par>
                          <p:cTn id="8" fill="hold">
                            <p:stCondLst>
                              <p:cond delay="0"/>
                            </p:stCondLst>
                            <p:childTnLst>
                              <p:par>
                                <p:cTn id="9" presetID="-1" presetClass="path" presetSubtype="0" accel="50000" decel="50000" fill="hold" nodeType="afterEffect">
                                  <p:stCondLst>
                                    <p:cond delay="1000"/>
                                  </p:stCondLst>
                                  <p:childTnLst>
                                    <p:animMotion origin="layout" path="M 0.000000 0.000000 C -0.123558 0.000780 -0.241682 -0.067659 -0.325562 -0.188626 C -0.358192 -0.235684 -0.384542 -0.289488 -0.410616 -0.343194 C -0.443200 -0.410312 -0.475569 -0.477686 -0.507721 -0.545315" pathEditMode="relative">
                                      <p:cBhvr>
                                        <p:cTn id="10" dur="1000" fill="hold"/>
                                        <p:tgtEl>
                                          <p:spTgt spid="1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9529184C9B212439C864C35E9C6B4CA" ma:contentTypeVersion="4" ma:contentTypeDescription="Opprett et nytt dokument." ma:contentTypeScope="" ma:versionID="08a09f84881ed2b6e91bc55d514db761">
  <xsd:schema xmlns:xsd="http://www.w3.org/2001/XMLSchema" xmlns:xs="http://www.w3.org/2001/XMLSchema" xmlns:p="http://schemas.microsoft.com/office/2006/metadata/properties" xmlns:ns2="c1ffc9a3-e8c2-4bc3-b1af-9de8734360e3" xmlns:ns3="724fd508-4c39-4a87-a644-465a32d607c0" targetNamespace="http://schemas.microsoft.com/office/2006/metadata/properties" ma:root="true" ma:fieldsID="eaea239c12a6d01efb785268439fae24" ns2:_="" ns3:_="">
    <xsd:import namespace="c1ffc9a3-e8c2-4bc3-b1af-9de8734360e3"/>
    <xsd:import namespace="724fd508-4c39-4a87-a644-465a32d607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fc9a3-e8c2-4bc3-b1af-9de873436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4fd508-4c39-4a87-a644-465a32d607c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60A181-2698-4A05-82F9-5B1D22E81160}"/>
</file>

<file path=customXml/itemProps2.xml><?xml version="1.0" encoding="utf-8"?>
<ds:datastoreItem xmlns:ds="http://schemas.openxmlformats.org/officeDocument/2006/customXml" ds:itemID="{B947CD80-3049-461A-8690-A612F944064E}"/>
</file>

<file path=customXml/itemProps3.xml><?xml version="1.0" encoding="utf-8"?>
<ds:datastoreItem xmlns:ds="http://schemas.openxmlformats.org/officeDocument/2006/customXml" ds:itemID="{1B7E4970-76F7-4AD6-9F61-39009F140FBF}"/>
</file>

<file path=docProps/app.xml><?xml version="1.0" encoding="utf-8"?>
<Properties xmlns="http://schemas.openxmlformats.org/officeDocument/2006/extended-properties" xmlns:vt="http://schemas.openxmlformats.org/officeDocument/2006/docPropsVTypes">
  <TotalTime>45</TotalTime>
  <Words>1486</Words>
  <Application>Microsoft Macintosh PowerPoint</Application>
  <PresentationFormat>Egendefinert</PresentationFormat>
  <Paragraphs>99</Paragraphs>
  <Slides>20</Slides>
  <Notes>20</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20</vt:i4>
      </vt:variant>
    </vt:vector>
  </HeadingPairs>
  <TitlesOfParts>
    <vt:vector size="31" baseType="lpstr">
      <vt:lpstr>Arial</vt:lpstr>
      <vt:lpstr>Calibri Light</vt:lpstr>
      <vt:lpstr>Helvetica Light</vt:lpstr>
      <vt:lpstr>Helvetica Neue</vt:lpstr>
      <vt:lpstr>Helvetica Neue Light</vt:lpstr>
      <vt:lpstr>Helvetica Neue Medium</vt:lpstr>
      <vt:lpstr>Helvetica Neue Thin</vt:lpstr>
      <vt:lpstr>Lato</vt:lpstr>
      <vt:lpstr>Open Sans Regular</vt:lpstr>
      <vt:lpstr>Open Sans SemiBold</vt:lpstr>
      <vt:lpstr>White</vt:lpstr>
      <vt:lpstr>PowerPoint-presentasjon</vt:lpstr>
      <vt:lpstr>Bakgrunn  – og noen tips til den som skal presentere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Bjørn Hallan</dc:creator>
  <cp:lastModifiedBy>Bjørn Hallan</cp:lastModifiedBy>
  <cp:revision>6</cp:revision>
  <dcterms:created xsi:type="dcterms:W3CDTF">2019-04-16T18:09:06Z</dcterms:created>
  <dcterms:modified xsi:type="dcterms:W3CDTF">2019-06-27T07:54:35Z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0x010100F9529184C9B212439C864C35E9C6B4CA</vt:lpwstr>
  </property>
</Properties>
</file>