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entation.xml" ContentType="application/vnd.openxmlformats-officedocument.presentationml.presentation.main+xml"/>
  <Override PartName="/ppt/slideLayouts/slideLayout1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slideLayouts/slideLayout12.xml" ContentType="application/vnd.openxmlformats-officedocument.presentationml.slideLayou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281" r:id="rId2"/>
    <p:sldId id="280" r:id="rId3"/>
    <p:sldId id="279" r:id="rId4"/>
    <p:sldId id="256" r:id="rId5"/>
    <p:sldId id="257" r:id="rId6"/>
    <p:sldId id="258" r:id="rId7"/>
    <p:sldId id="259" r:id="rId8"/>
    <p:sldId id="260" r:id="rId9"/>
    <p:sldId id="261" r:id="rId10"/>
    <p:sldId id="262" r:id="rId11"/>
    <p:sldId id="263" r:id="rId12"/>
    <p:sldId id="265" r:id="rId13"/>
    <p:sldId id="266" r:id="rId14"/>
    <p:sldId id="284" r:id="rId15"/>
    <p:sldId id="267" r:id="rId1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5"/>
    <p:restoredTop sz="86165"/>
  </p:normalViewPr>
  <p:slideViewPr>
    <p:cSldViewPr snapToGrid="0" snapToObjects="1">
      <p:cViewPr>
        <p:scale>
          <a:sx n="77" d="100"/>
          <a:sy n="77" d="100"/>
        </p:scale>
        <p:origin x="544" y="-7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3832585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Beate blir opplyst om at </a:t>
            </a:r>
            <a:r>
              <a:rPr lang="nb-NO" dirty="0" err="1"/>
              <a:t>sidebekker</a:t>
            </a:r>
            <a:r>
              <a:rPr lang="nb-NO" dirty="0"/>
              <a:t> kan ta ny veier ved store nedbørsmengder og at denne </a:t>
            </a:r>
            <a:r>
              <a:rPr lang="nb-NO" dirty="0" err="1"/>
              <a:t>sidebekken</a:t>
            </a:r>
            <a:r>
              <a:rPr lang="nb-NO" dirty="0"/>
              <a:t> bør kartlegges for flomfare. </a:t>
            </a:r>
          </a:p>
          <a:p>
            <a:r>
              <a:rPr lang="nb-NO" dirty="0"/>
              <a:t>&lt;Neste&gt;</a:t>
            </a:r>
          </a:p>
          <a:p>
            <a:r>
              <a:rPr lang="nb-NO" dirty="0"/>
              <a:t>Beate ser også at det er mulig å kjøre en flomanalyse av bekken som kan gi en pekepinn. Hun prøver det først.</a:t>
            </a:r>
          </a:p>
          <a:p>
            <a:r>
              <a:rPr lang="nb-NO" dirty="0"/>
              <a:t>&lt;Neste&gt; </a:t>
            </a:r>
          </a:p>
        </p:txBody>
      </p:sp>
    </p:spTree>
    <p:extLst>
      <p:ext uri="{BB962C8B-B14F-4D97-AF65-F5344CB8AC3E}">
        <p14:creationId xmlns:p14="http://schemas.microsoft.com/office/powerpoint/2010/main" val="2773652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nb-NO" dirty="0"/>
              <a:t>Flomanalysen viser hvordan bekken potensielt kan spre seg ved store nedbørsmengder. Dette er kun en indikasjon, så her må det også en kartlegging til. Veilederen for kartleggingen er integrert i verktøyet og gir god informasjon om hva som skal kartlegges og hvordan.</a:t>
            </a:r>
          </a:p>
          <a:p>
            <a:pPr marL="0" marR="0" lvl="0" indent="0" defTabSz="457200" eaLnBrk="1" fontAlgn="auto" latinLnBrk="0" hangingPunct="1">
              <a:lnSpc>
                <a:spcPct val="117999"/>
              </a:lnSpc>
              <a:spcBef>
                <a:spcPts val="0"/>
              </a:spcBef>
              <a:spcAft>
                <a:spcPts val="0"/>
              </a:spcAft>
              <a:buClrTx/>
              <a:buSzTx/>
              <a:buFontTx/>
              <a:buNone/>
              <a:tabLst/>
              <a:defRPr/>
            </a:pPr>
            <a:r>
              <a:rPr lang="nb-NO" dirty="0"/>
              <a:t>&lt;Neste&gt;</a:t>
            </a:r>
          </a:p>
          <a:p>
            <a:pPr marL="0" marR="0" lvl="0" indent="0" defTabSz="457200" eaLnBrk="1" fontAlgn="auto" latinLnBrk="0" hangingPunct="1">
              <a:lnSpc>
                <a:spcPct val="117999"/>
              </a:lnSpc>
              <a:spcBef>
                <a:spcPts val="0"/>
              </a:spcBef>
              <a:spcAft>
                <a:spcPts val="0"/>
              </a:spcAft>
              <a:buClrTx/>
              <a:buSzTx/>
              <a:buFontTx/>
              <a:buNone/>
              <a:tabLst/>
              <a:defRPr/>
            </a:pPr>
            <a:r>
              <a:rPr lang="nb-NO" dirty="0"/>
              <a:t>Beate undersøker med en konsulent at flomfaren fra bekken ikke utgjør noen fare, sørger for å få det dokumentert og sender inn dokumentasjonen.</a:t>
            </a:r>
          </a:p>
          <a:p>
            <a:pPr marL="0" marR="0" lvl="0" indent="0" defTabSz="457200" eaLnBrk="1" fontAlgn="auto" latinLnBrk="0" hangingPunct="1">
              <a:lnSpc>
                <a:spcPct val="117999"/>
              </a:lnSpc>
              <a:spcBef>
                <a:spcPts val="0"/>
              </a:spcBef>
              <a:spcAft>
                <a:spcPts val="0"/>
              </a:spcAft>
              <a:buClrTx/>
              <a:buSzTx/>
              <a:buFontTx/>
              <a:buNone/>
              <a:tabLst/>
              <a:defRPr/>
            </a:pPr>
            <a:r>
              <a:rPr lang="nb-NO" dirty="0"/>
              <a:t>&lt;Neste&gt;</a:t>
            </a:r>
          </a:p>
          <a:p>
            <a:endParaRPr lang="nb-NO" dirty="0"/>
          </a:p>
        </p:txBody>
      </p:sp>
    </p:spTree>
    <p:extLst>
      <p:ext uri="{BB962C8B-B14F-4D97-AF65-F5344CB8AC3E}">
        <p14:creationId xmlns:p14="http://schemas.microsoft.com/office/powerpoint/2010/main" val="4272785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ts val="216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Løsningen varsler Beate om at hun må ta hensyn til overvann. </a:t>
            </a:r>
          </a:p>
          <a:p>
            <a:pPr marL="0" marR="0" lvl="0" indent="0" algn="l" defTabSz="914400" rtl="0" eaLnBrk="1" fontAlgn="auto" latinLnBrk="0" hangingPunct="1">
              <a:lnSpc>
                <a:spcPts val="216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 Dette er kompliserte saker, tenker Beate.</a:t>
            </a:r>
          </a:p>
          <a:p>
            <a:pPr marL="0" marR="0" lvl="0" indent="0" algn="l" defTabSz="914400" rtl="0" eaLnBrk="1" fontAlgn="auto" latinLnBrk="0" hangingPunct="1">
              <a:lnSpc>
                <a:spcPts val="216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Men hun ser at det faktisk er mulig å kjøre en simulering direkte i verktøyet, ettersom </a:t>
            </a:r>
            <a:r>
              <a:rPr lang="nb-NO" sz="2400" dirty="0">
                <a:latin typeface="Lato Medium" panose="020F0502020204030203" pitchFamily="34" charset="0"/>
                <a:ea typeface="Lato Medium" panose="020F0502020204030203" pitchFamily="34" charset="0"/>
                <a:cs typeface="Lato Medium" panose="020F0502020204030203" pitchFamily="34" charset="0"/>
              </a:rPr>
              <a:t>NVEs nye database, som er </a:t>
            </a:r>
            <a:r>
              <a:rPr lang="nb-NO" sz="2400" dirty="0" err="1">
                <a:latin typeface="Lato Medium" panose="020F0502020204030203" pitchFamily="34" charset="0"/>
                <a:ea typeface="Lato Medium" panose="020F0502020204030203" pitchFamily="34" charset="0"/>
                <a:cs typeface="Lato Medium" panose="020F0502020204030203" pitchFamily="34" charset="0"/>
              </a:rPr>
              <a:t>mappet</a:t>
            </a:r>
            <a:r>
              <a:rPr lang="nb-NO" sz="2400" dirty="0">
                <a:latin typeface="Lato Medium" panose="020F0502020204030203" pitchFamily="34" charset="0"/>
                <a:ea typeface="Lato Medium" panose="020F0502020204030203" pitchFamily="34" charset="0"/>
                <a:cs typeface="Lato Medium" panose="020F0502020204030203" pitchFamily="34" charset="0"/>
              </a:rPr>
              <a:t> mot detaljerte koter, er integrert med verktøyet hun jobber i. </a:t>
            </a:r>
            <a:endParaRPr kumimoji="0" lang="nb-NO" sz="24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ts val="216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Hun kjører en simulering.</a:t>
            </a:r>
          </a:p>
          <a:p>
            <a:pPr marL="0" marR="0" lvl="0" indent="0" algn="l" defTabSz="914400" rtl="0" eaLnBrk="1" fontAlgn="auto" latinLnBrk="0" hangingPunct="1">
              <a:lnSpc>
                <a:spcPts val="216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&lt;Neste&gt;</a:t>
            </a:r>
          </a:p>
          <a:p>
            <a:pPr marL="0" marR="0" lvl="0" indent="0" algn="l" defTabSz="914400" rtl="0" eaLnBrk="1" fontAlgn="auto" latinLnBrk="0" hangingPunct="1">
              <a:lnSpc>
                <a:spcPts val="2160"/>
              </a:lnSpc>
              <a:spcBef>
                <a:spcPts val="0"/>
              </a:spcBef>
              <a:spcAft>
                <a:spcPts val="0"/>
              </a:spcAft>
              <a:buClrTx/>
              <a:buSzTx/>
              <a:buFontTx/>
              <a:buNone/>
              <a:tabLst/>
              <a:defRPr/>
            </a:pPr>
            <a:r>
              <a:rPr lang="nb-NO" sz="2400" dirty="0">
                <a:latin typeface="Lato Medium" panose="020F0502020204030203" pitchFamily="34" charset="0"/>
                <a:ea typeface="Lato Medium" panose="020F0502020204030203" pitchFamily="34" charset="0"/>
                <a:cs typeface="Lato Medium" panose="020F0502020204030203" pitchFamily="34" charset="0"/>
              </a:rPr>
              <a:t>Hun kan se avrenningslinjene og oppsamlingsområder for overvann og plassere bygningene i henhold til det. </a:t>
            </a:r>
            <a:endParaRPr kumimoji="0" lang="en-US" sz="24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nb-NO" dirty="0"/>
              <a:t>Hun sjekker også med ingeniøren på kontoret om mulige tiltak for at overvann ikke skal bli et problem.</a:t>
            </a:r>
          </a:p>
          <a:p>
            <a:endParaRPr lang="nb-NO" dirty="0"/>
          </a:p>
        </p:txBody>
      </p:sp>
    </p:spTree>
    <p:extLst>
      <p:ext uri="{BB962C8B-B14F-4D97-AF65-F5344CB8AC3E}">
        <p14:creationId xmlns:p14="http://schemas.microsoft.com/office/powerpoint/2010/main" val="2540244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lnSpc>
                <a:spcPts val="1500"/>
              </a:lnSpc>
              <a:spcBef>
                <a:spcPts val="0"/>
              </a:spcBef>
              <a:buNone/>
            </a:pPr>
            <a:r>
              <a:rPr lang="nb-NO" sz="2400" dirty="0">
                <a:latin typeface="Lato" panose="020F0502020204030203" pitchFamily="34" charset="0"/>
                <a:ea typeface="Lato" panose="020F0502020204030203" pitchFamily="34" charset="0"/>
                <a:cs typeface="Lato" panose="020F0502020204030203" pitchFamily="34" charset="0"/>
              </a:rPr>
              <a:t>Beate har nå full oversikt over hvilke deler av området som kan utnyttes og hva hun må forholde seg til. </a:t>
            </a:r>
          </a:p>
          <a:p>
            <a:pPr marL="0" indent="0">
              <a:lnSpc>
                <a:spcPts val="1500"/>
              </a:lnSpc>
              <a:spcBef>
                <a:spcPts val="0"/>
              </a:spcBef>
              <a:buNone/>
            </a:pPr>
            <a:r>
              <a:rPr lang="nb-NO" sz="2400" dirty="0">
                <a:latin typeface="Lato" panose="020F0502020204030203" pitchFamily="34" charset="0"/>
                <a:ea typeface="Lato" panose="020F0502020204030203" pitchFamily="34" charset="0"/>
                <a:cs typeface="Lato" panose="020F0502020204030203" pitchFamily="34" charset="0"/>
              </a:rPr>
              <a:t>– Det har spart oss for utrolig mye ekstraarbeid at vi vet alt dette fra starten av, sier Beate til kollegene på </a:t>
            </a:r>
            <a:r>
              <a:rPr lang="nb-NO" sz="2400" dirty="0" err="1">
                <a:latin typeface="Lato" panose="020F0502020204030203" pitchFamily="34" charset="0"/>
                <a:ea typeface="Lato" panose="020F0502020204030203" pitchFamily="34" charset="0"/>
                <a:cs typeface="Lato" panose="020F0502020204030203" pitchFamily="34" charset="0"/>
              </a:rPr>
              <a:t>Silhouette</a:t>
            </a:r>
            <a:r>
              <a:rPr lang="nb-NO" sz="2400" dirty="0">
                <a:latin typeface="Lato" panose="020F0502020204030203" pitchFamily="34" charset="0"/>
                <a:ea typeface="Lato" panose="020F0502020204030203" pitchFamily="34" charset="0"/>
                <a:cs typeface="Lato" panose="020F0502020204030203" pitchFamily="34" charset="0"/>
              </a:rPr>
              <a:t>.</a:t>
            </a:r>
          </a:p>
          <a:p>
            <a:pPr marL="0" indent="0">
              <a:lnSpc>
                <a:spcPts val="1500"/>
              </a:lnSpc>
              <a:spcBef>
                <a:spcPts val="0"/>
              </a:spcBef>
              <a:buNone/>
            </a:pPr>
            <a:r>
              <a:rPr lang="nb-NO" sz="2400" dirty="0">
                <a:latin typeface="Lato" panose="020F0502020204030203" pitchFamily="34" charset="0"/>
                <a:ea typeface="Lato" panose="020F0502020204030203" pitchFamily="34" charset="0"/>
                <a:cs typeface="Lato" panose="020F0502020204030203" pitchFamily="34" charset="0"/>
              </a:rPr>
              <a:t>Beate ferdigstiller </a:t>
            </a:r>
            <a:r>
              <a:rPr lang="nb-NO" sz="2400" dirty="0" err="1">
                <a:latin typeface="Lato" panose="020F0502020204030203" pitchFamily="34" charset="0"/>
                <a:ea typeface="Lato" panose="020F0502020204030203" pitchFamily="34" charset="0"/>
                <a:cs typeface="Lato" panose="020F0502020204030203" pitchFamily="34" charset="0"/>
              </a:rPr>
              <a:t>planenene</a:t>
            </a:r>
            <a:r>
              <a:rPr lang="nb-NO" sz="2400" dirty="0">
                <a:latin typeface="Lato" panose="020F0502020204030203" pitchFamily="34" charset="0"/>
                <a:ea typeface="Lato" panose="020F0502020204030203" pitchFamily="34" charset="0"/>
                <a:cs typeface="Lato" panose="020F0502020204030203" pitchFamily="34" charset="0"/>
              </a:rPr>
              <a:t>. Før oppstartsmøtet med kommunen sender hun inn planinitiativet via verktøyet, blant annet formål med planen, planlagt bebyggelse, utbyggingsvolum, byggehøyder – og ikke minst resultatene fra flomkartleggingen i </a:t>
            </a:r>
            <a:r>
              <a:rPr lang="nb-NO" sz="2400" dirty="0" err="1">
                <a:latin typeface="Lato" panose="020F0502020204030203" pitchFamily="34" charset="0"/>
                <a:ea typeface="Lato" panose="020F0502020204030203" pitchFamily="34" charset="0"/>
                <a:cs typeface="Lato" panose="020F0502020204030203" pitchFamily="34" charset="0"/>
              </a:rPr>
              <a:t>hovedvassdraget</a:t>
            </a:r>
            <a:r>
              <a:rPr lang="nb-NO" sz="2400" dirty="0">
                <a:latin typeface="Lato" panose="020F0502020204030203" pitchFamily="34" charset="0"/>
                <a:ea typeface="Lato" panose="020F0502020204030203" pitchFamily="34" charset="0"/>
                <a:cs typeface="Lato" panose="020F0502020204030203" pitchFamily="34" charset="0"/>
              </a:rPr>
              <a:t> og i </a:t>
            </a:r>
            <a:r>
              <a:rPr lang="nb-NO" sz="2400" dirty="0" err="1">
                <a:latin typeface="Lato" panose="020F0502020204030203" pitchFamily="34" charset="0"/>
                <a:ea typeface="Lato" panose="020F0502020204030203" pitchFamily="34" charset="0"/>
                <a:cs typeface="Lato" panose="020F0502020204030203" pitchFamily="34" charset="0"/>
              </a:rPr>
              <a:t>sidebekken</a:t>
            </a:r>
            <a:r>
              <a:rPr lang="nb-NO" sz="2400" dirty="0">
                <a:latin typeface="Lato" panose="020F0502020204030203" pitchFamily="34" charset="0"/>
                <a:ea typeface="Lato" panose="020F0502020204030203" pitchFamily="34" charset="0"/>
                <a:cs typeface="Lato" panose="020F0502020204030203" pitchFamily="34" charset="0"/>
              </a:rPr>
              <a:t>.</a:t>
            </a:r>
          </a:p>
          <a:p>
            <a:pPr marL="0" indent="0">
              <a:lnSpc>
                <a:spcPts val="1500"/>
              </a:lnSpc>
              <a:spcBef>
                <a:spcPts val="0"/>
              </a:spcBef>
              <a:buNone/>
            </a:pPr>
            <a:r>
              <a:rPr lang="nb-NO" sz="2400" dirty="0">
                <a:latin typeface="Lato" panose="020F0502020204030203" pitchFamily="34" charset="0"/>
                <a:ea typeface="Lato" panose="020F0502020204030203" pitchFamily="34" charset="0"/>
                <a:cs typeface="Lato" panose="020F0502020204030203" pitchFamily="34" charset="0"/>
              </a:rPr>
              <a:t>&lt;Neste&gt;</a:t>
            </a:r>
          </a:p>
          <a:p>
            <a:pPr marL="0" indent="0">
              <a:lnSpc>
                <a:spcPts val="1500"/>
              </a:lnSpc>
              <a:spcBef>
                <a:spcPts val="0"/>
              </a:spcBef>
              <a:buNone/>
            </a:pPr>
            <a:r>
              <a:rPr lang="nb-NO" sz="2400" dirty="0">
                <a:latin typeface="Lato" panose="020F0502020204030203" pitchFamily="34" charset="0"/>
                <a:ea typeface="Lato" panose="020F0502020204030203" pitchFamily="34" charset="0"/>
                <a:cs typeface="Lato" panose="020F0502020204030203" pitchFamily="34" charset="0"/>
              </a:rPr>
              <a:t>Oppstartsmøtet med kommunen går raskt unna, da alle problemene er sjekket ut i forkant.</a:t>
            </a:r>
          </a:p>
          <a:p>
            <a:pPr marL="0" indent="0">
              <a:lnSpc>
                <a:spcPts val="1500"/>
              </a:lnSpc>
              <a:spcBef>
                <a:spcPts val="0"/>
              </a:spcBef>
              <a:buNone/>
            </a:pPr>
            <a:endParaRPr lang="nb-NO" sz="2400" dirty="0">
              <a:latin typeface="Lato" panose="020F0502020204030203" pitchFamily="34" charset="0"/>
              <a:ea typeface="Lato" panose="020F0502020204030203" pitchFamily="34" charset="0"/>
              <a:cs typeface="Lato" panose="020F0502020204030203" pitchFamily="34" charset="0"/>
            </a:endParaRPr>
          </a:p>
          <a:p>
            <a:pPr marL="0" indent="0">
              <a:lnSpc>
                <a:spcPts val="1500"/>
              </a:lnSpc>
              <a:spcBef>
                <a:spcPts val="0"/>
              </a:spcBef>
              <a:buNone/>
            </a:pPr>
            <a:endParaRPr lang="nb-NO" sz="2400" dirty="0">
              <a:latin typeface="Lato" panose="020F0502020204030203" pitchFamily="34" charset="0"/>
              <a:ea typeface="Lato" panose="020F0502020204030203" pitchFamily="34" charset="0"/>
              <a:cs typeface="Lato" panose="020F0502020204030203" pitchFamily="34" charset="0"/>
            </a:endParaRPr>
          </a:p>
          <a:p>
            <a:pPr marL="0" indent="0">
              <a:lnSpc>
                <a:spcPts val="1500"/>
              </a:lnSpc>
              <a:spcBef>
                <a:spcPts val="0"/>
              </a:spcBef>
              <a:buNone/>
            </a:pPr>
            <a:endParaRPr lang="nb-NO" sz="24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052922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988119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706831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1927134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nb-NO" sz="2000" dirty="0">
                <a:latin typeface="Lato" panose="020F0502020204030203" pitchFamily="34" charset="0"/>
                <a:ea typeface="Lato" panose="020F0502020204030203" pitchFamily="34" charset="0"/>
                <a:cs typeface="Lato" panose="020F0502020204030203" pitchFamily="34" charset="0"/>
              </a:rPr>
              <a:t>4 grunneiere i Nedre Eiker eier hver sin del av et område langs </a:t>
            </a:r>
            <a:r>
              <a:rPr lang="nb-NO" sz="2000" dirty="0" err="1">
                <a:latin typeface="Lato" panose="020F0502020204030203" pitchFamily="34" charset="0"/>
                <a:ea typeface="Lato" panose="020F0502020204030203" pitchFamily="34" charset="0"/>
                <a:cs typeface="Lato" panose="020F0502020204030203" pitchFamily="34" charset="0"/>
              </a:rPr>
              <a:t>Drammenselva</a:t>
            </a:r>
            <a:r>
              <a:rPr lang="nb-NO" sz="2000" dirty="0">
                <a:latin typeface="Lato" panose="020F0502020204030203" pitchFamily="34" charset="0"/>
                <a:ea typeface="Lato" panose="020F0502020204030203" pitchFamily="34" charset="0"/>
                <a:cs typeface="Lato" panose="020F0502020204030203" pitchFamily="34" charset="0"/>
              </a:rPr>
              <a:t>. De har merket seg at det har kommet en del bebyggelse i områdene rundt de siste årene. Hva om de også kunne fått noe mer ut av eiendommene sine? De har tross alt ikke blitt brukt til noe spesielt på mange år. De bestemmer seg for å kontakte en utbygger de kjenner godt og ber om hjelp til å se på saken. </a:t>
            </a:r>
          </a:p>
          <a:p>
            <a:r>
              <a:rPr lang="nb-NO" dirty="0"/>
              <a:t>&lt;Neste&gt;</a:t>
            </a:r>
          </a:p>
          <a:p>
            <a:pPr marL="0" marR="0" lvl="0" indent="0" defTabSz="457200" eaLnBrk="1" fontAlgn="auto" latinLnBrk="0" hangingPunct="1">
              <a:lnSpc>
                <a:spcPct val="117999"/>
              </a:lnSpc>
              <a:spcBef>
                <a:spcPts val="0"/>
              </a:spcBef>
              <a:spcAft>
                <a:spcPts val="0"/>
              </a:spcAft>
              <a:buClrTx/>
              <a:buSzTx/>
              <a:buFontTx/>
              <a:buNone/>
              <a:tabLst/>
              <a:defRPr/>
            </a:pPr>
            <a:r>
              <a:rPr lang="nb-NO" sz="2400" dirty="0">
                <a:latin typeface="Lato" panose="020F0502020204030203" pitchFamily="34" charset="0"/>
                <a:ea typeface="Lato" panose="020F0502020204030203" pitchFamily="34" charset="0"/>
                <a:cs typeface="Lato" panose="020F0502020204030203" pitchFamily="34" charset="0"/>
              </a:rPr>
              <a:t>Utbyggeren ser umiddelbart potensialet, men vet at området ikke er regulert for boliger. Etter en del møter med grunneierne, engasjerer han derfor sitt faste arkitektkontor – Silhuett Arkitektur og Plan AS. </a:t>
            </a:r>
          </a:p>
          <a:p>
            <a:pPr marL="0" marR="0" lvl="0" indent="0" defTabSz="457200" eaLnBrk="1" fontAlgn="auto" latinLnBrk="0" hangingPunct="1">
              <a:lnSpc>
                <a:spcPct val="117999"/>
              </a:lnSpc>
              <a:spcBef>
                <a:spcPts val="0"/>
              </a:spcBef>
              <a:spcAft>
                <a:spcPts val="0"/>
              </a:spcAft>
              <a:buClrTx/>
              <a:buSzTx/>
              <a:buFontTx/>
              <a:buNone/>
              <a:tabLst/>
              <a:defRPr/>
            </a:pPr>
            <a:r>
              <a:rPr lang="nb-NO" sz="2400" dirty="0">
                <a:latin typeface="Lato" panose="020F0502020204030203" pitchFamily="34" charset="0"/>
                <a:ea typeface="Lato" panose="020F0502020204030203" pitchFamily="34" charset="0"/>
                <a:cs typeface="Lato" panose="020F0502020204030203" pitchFamily="34" charset="0"/>
              </a:rPr>
              <a:t>&lt;Neste&gt;</a:t>
            </a:r>
          </a:p>
          <a:p>
            <a:endParaRPr lang="nb-NO" dirty="0"/>
          </a:p>
        </p:txBody>
      </p:sp>
    </p:spTree>
    <p:extLst>
      <p:ext uri="{BB962C8B-B14F-4D97-AF65-F5344CB8AC3E}">
        <p14:creationId xmlns:p14="http://schemas.microsoft.com/office/powerpoint/2010/main" val="2239760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ts val="1500"/>
              </a:lnSpc>
            </a:pPr>
            <a:r>
              <a:rPr lang="nb-NO" sz="2400" dirty="0">
                <a:latin typeface="Lato" panose="020F0502020204030203" pitchFamily="34" charset="0"/>
                <a:ea typeface="Lato" panose="020F0502020204030203" pitchFamily="34" charset="0"/>
                <a:cs typeface="Lato" panose="020F0502020204030203" pitchFamily="34" charset="0"/>
              </a:rPr>
              <a:t>Beate fra Silhuett Arkitektur og Plan tar utfordringen. Beate har jobbet 7 år i Silhuett – med alt mulig av prosjekter fra planlegging av idrettsanlegg, kommunale parker og friområder til nye områder for utbygging av privatboliger.</a:t>
            </a:r>
          </a:p>
          <a:p>
            <a:pPr>
              <a:lnSpc>
                <a:spcPts val="1500"/>
              </a:lnSpc>
            </a:pPr>
            <a:r>
              <a:rPr lang="nb-NO" sz="2400" dirty="0">
                <a:latin typeface="Lato" panose="020F0502020204030203" pitchFamily="34" charset="0"/>
                <a:ea typeface="Lato" panose="020F0502020204030203" pitchFamily="34" charset="0"/>
                <a:cs typeface="Lato" panose="020F0502020204030203" pitchFamily="34" charset="0"/>
              </a:rPr>
              <a:t>Silhuett består av fire ansatte – to arkitekter, én ingeniør og Beate – som sammen eier selskapet. </a:t>
            </a:r>
          </a:p>
          <a:p>
            <a:pPr>
              <a:lnSpc>
                <a:spcPts val="1500"/>
              </a:lnSpc>
            </a:pPr>
            <a:r>
              <a:rPr lang="nb-NO" sz="2400" dirty="0">
                <a:latin typeface="Lato" panose="020F0502020204030203" pitchFamily="34" charset="0"/>
                <a:ea typeface="Lato" panose="020F0502020204030203" pitchFamily="34" charset="0"/>
                <a:cs typeface="Lato" panose="020F0502020204030203" pitchFamily="34" charset="0"/>
              </a:rPr>
              <a:t>Beate er ambisiøs og dyktig og litt utålmodig av natur. Hun trives godt med å utvikle idéer, men irriterer seg ofte over hvor mye tid hun må bruke på å samle inn nødvendig informasjon i planprosesser. Enda verre er det når det dukker opp ukjente hindringer sent i prosessen som gjør at hun må gjøre om på hele planen.</a:t>
            </a:r>
          </a:p>
          <a:p>
            <a:pPr marL="0" marR="0" lvl="0" indent="0" defTabSz="457200" eaLnBrk="1" fontAlgn="auto" latinLnBrk="0" hangingPunct="1">
              <a:lnSpc>
                <a:spcPts val="1500"/>
              </a:lnSpc>
              <a:spcBef>
                <a:spcPts val="0"/>
              </a:spcBef>
              <a:spcAft>
                <a:spcPts val="0"/>
              </a:spcAft>
              <a:buClrTx/>
              <a:buSzTx/>
              <a:buFontTx/>
              <a:buNone/>
              <a:tabLst/>
              <a:defRPr/>
            </a:pPr>
            <a:r>
              <a:rPr lang="nb-NO" sz="2400" dirty="0">
                <a:latin typeface="Lato Medium" panose="020F0502020204030203" pitchFamily="34" charset="0"/>
                <a:ea typeface="Lato Medium" panose="020F0502020204030203" pitchFamily="34" charset="0"/>
                <a:cs typeface="Lato Medium" panose="020F0502020204030203" pitchFamily="34" charset="0"/>
              </a:rPr>
              <a:t>Beate setter i gang og gjennomfører møter med både grunneierne og utbygger for å få en god forståelse for hva de ønsker å få til.</a:t>
            </a:r>
            <a:endParaRPr lang="nb-NO" sz="2400" dirty="0">
              <a:latin typeface="Lato" panose="020F0502020204030203" pitchFamily="34" charset="0"/>
              <a:ea typeface="Lato" panose="020F0502020204030203" pitchFamily="34" charset="0"/>
              <a:cs typeface="Lato" panose="020F0502020204030203" pitchFamily="34" charset="0"/>
            </a:endParaRPr>
          </a:p>
          <a:p>
            <a:pPr>
              <a:lnSpc>
                <a:spcPts val="1500"/>
              </a:lnSpc>
            </a:pPr>
            <a:r>
              <a:rPr lang="nb-NO" sz="2400" dirty="0">
                <a:latin typeface="Lato" panose="020F0502020204030203" pitchFamily="34" charset="0"/>
                <a:ea typeface="Lato" panose="020F0502020204030203" pitchFamily="34" charset="0"/>
                <a:cs typeface="Lato" panose="020F0502020204030203" pitchFamily="34" charset="0"/>
              </a:rPr>
              <a:t>&lt;Neste&gt;</a:t>
            </a:r>
          </a:p>
          <a:p>
            <a:pPr marL="0" marR="0" lvl="0" indent="0" defTabSz="457200" eaLnBrk="1" fontAlgn="auto" latinLnBrk="0" hangingPunct="1">
              <a:lnSpc>
                <a:spcPct val="117999"/>
              </a:lnSpc>
              <a:spcBef>
                <a:spcPts val="0"/>
              </a:spcBef>
              <a:spcAft>
                <a:spcPts val="0"/>
              </a:spcAft>
              <a:buClrTx/>
              <a:buSzTx/>
              <a:buFontTx/>
              <a:buNone/>
              <a:tabLst/>
              <a:defRPr/>
            </a:pPr>
            <a:r>
              <a:rPr lang="nb-NO" sz="2400" dirty="0">
                <a:latin typeface="Lato Medium" panose="020F0502020204030203" pitchFamily="34" charset="0"/>
                <a:ea typeface="Lato Medium" panose="020F0502020204030203" pitchFamily="34" charset="0"/>
                <a:cs typeface="Lato Medium" panose="020F0502020204030203" pitchFamily="34" charset="0"/>
              </a:rPr>
              <a:t>Siden området ligger langs </a:t>
            </a:r>
            <a:r>
              <a:rPr lang="nb-NO" sz="2400" dirty="0" err="1">
                <a:latin typeface="Lato Medium" panose="020F0502020204030203" pitchFamily="34" charset="0"/>
                <a:ea typeface="Lato Medium" panose="020F0502020204030203" pitchFamily="34" charset="0"/>
                <a:cs typeface="Lato Medium" panose="020F0502020204030203" pitchFamily="34" charset="0"/>
              </a:rPr>
              <a:t>Drammenselva</a:t>
            </a:r>
            <a:r>
              <a:rPr lang="nb-NO" sz="2400" dirty="0">
                <a:latin typeface="Lato Medium" panose="020F0502020204030203" pitchFamily="34" charset="0"/>
                <a:ea typeface="Lato Medium" panose="020F0502020204030203" pitchFamily="34" charset="0"/>
                <a:cs typeface="Lato Medium" panose="020F0502020204030203" pitchFamily="34" charset="0"/>
              </a:rPr>
              <a:t>, vet Beate at kommunen vil være nøye med alle risiko- og sårbarhetsanalyser. Hun går derfor inn i det digitale verktøyet hun bruker for å orientere seg om hva som finnes av data som kan påvirke planene.</a:t>
            </a:r>
          </a:p>
          <a:p>
            <a:pPr marL="0" marR="0" lvl="0" indent="0" defTabSz="457200" eaLnBrk="1" fontAlgn="auto" latinLnBrk="0" hangingPunct="1">
              <a:lnSpc>
                <a:spcPct val="117999"/>
              </a:lnSpc>
              <a:spcBef>
                <a:spcPts val="0"/>
              </a:spcBef>
              <a:spcAft>
                <a:spcPts val="0"/>
              </a:spcAft>
              <a:buClrTx/>
              <a:buSzTx/>
              <a:buFontTx/>
              <a:buNone/>
              <a:tabLst/>
              <a:defRPr/>
            </a:pPr>
            <a:r>
              <a:rPr lang="nb-NO" sz="2400" dirty="0">
                <a:latin typeface="Lato Medium" panose="020F0502020204030203" pitchFamily="34" charset="0"/>
                <a:ea typeface="Lato Medium" panose="020F0502020204030203" pitchFamily="34" charset="0"/>
                <a:cs typeface="Lato Medium" panose="020F0502020204030203" pitchFamily="34" charset="0"/>
              </a:rPr>
              <a:t>&lt;Neste&gt;</a:t>
            </a:r>
          </a:p>
          <a:p>
            <a:endParaRPr lang="nb-NO" dirty="0"/>
          </a:p>
        </p:txBody>
      </p:sp>
    </p:spTree>
    <p:extLst>
      <p:ext uri="{BB962C8B-B14F-4D97-AF65-F5344CB8AC3E}">
        <p14:creationId xmlns:p14="http://schemas.microsoft.com/office/powerpoint/2010/main" val="323223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nb-NO" sz="2000" dirty="0">
                <a:latin typeface="Lato Medium" panose="020F0502020204030203" pitchFamily="34" charset="0"/>
                <a:ea typeface="Lato Medium" panose="020F0502020204030203" pitchFamily="34" charset="0"/>
                <a:cs typeface="Lato Medium" panose="020F0502020204030203" pitchFamily="34" charset="0"/>
              </a:rPr>
              <a:t>Det første hun gjør er å markere et polygon over området. Siden NVE har gjort alle data fra flomsonekart og aktsomhetskart tilgjengelig via et API, kan hun her få oversikt over hva hun har å forholde seg til.</a:t>
            </a:r>
          </a:p>
          <a:p>
            <a:pPr marL="0" marR="0" lvl="0" indent="0" defTabSz="457200" eaLnBrk="1" fontAlgn="auto" latinLnBrk="0" hangingPunct="1">
              <a:lnSpc>
                <a:spcPct val="117999"/>
              </a:lnSpc>
              <a:spcBef>
                <a:spcPts val="0"/>
              </a:spcBef>
              <a:spcAft>
                <a:spcPts val="0"/>
              </a:spcAft>
              <a:buClrTx/>
              <a:buSzTx/>
              <a:buFontTx/>
              <a:buNone/>
              <a:tabLst/>
              <a:defRPr/>
            </a:pPr>
            <a:r>
              <a:rPr lang="nb-NO" sz="2000" dirty="0">
                <a:latin typeface="Lato Medium" panose="020F0502020204030203" pitchFamily="34" charset="0"/>
                <a:ea typeface="Lato Medium" panose="020F0502020204030203" pitchFamily="34" charset="0"/>
                <a:cs typeface="Lato Medium" panose="020F0502020204030203" pitchFamily="34" charset="0"/>
              </a:rPr>
              <a:t>Hun klikker på «Risikoanalyse</a:t>
            </a:r>
            <a:r>
              <a:rPr lang="nb-NO" sz="1600" kern="1200" dirty="0">
                <a:solidFill>
                  <a:schemeClr val="lt1"/>
                </a:solidFill>
                <a:latin typeface="Helvetica Neue"/>
                <a:ea typeface="Helvetica Neue"/>
                <a:cs typeface="Helvetica Neue"/>
                <a:sym typeface="Helvetica Neue"/>
              </a:rPr>
              <a:t>»</a:t>
            </a:r>
          </a:p>
          <a:p>
            <a:pPr marL="0" marR="0" lvl="0" indent="0" defTabSz="457200" eaLnBrk="1" fontAlgn="auto" latinLnBrk="0" hangingPunct="1">
              <a:lnSpc>
                <a:spcPct val="117999"/>
              </a:lnSpc>
              <a:spcBef>
                <a:spcPts val="0"/>
              </a:spcBef>
              <a:spcAft>
                <a:spcPts val="0"/>
              </a:spcAft>
              <a:buClrTx/>
              <a:buSzTx/>
              <a:buFontTx/>
              <a:buNone/>
              <a:tabLst/>
              <a:defRPr/>
            </a:pPr>
            <a:r>
              <a:rPr lang="nb-NO" sz="1600" kern="1200" dirty="0">
                <a:solidFill>
                  <a:schemeClr val="lt1"/>
                </a:solidFill>
                <a:latin typeface="Helvetica Neue"/>
                <a:ea typeface="Helvetica Neue"/>
                <a:cs typeface="Helvetica Neue"/>
                <a:sym typeface="Helvetica Neue"/>
              </a:rPr>
              <a:t>&lt;Neste&gt;</a:t>
            </a:r>
            <a:endParaRPr lang="nb-NO" sz="2000" dirty="0">
              <a:latin typeface="Lato Medium" panose="020F0502020204030203" pitchFamily="34" charset="0"/>
              <a:ea typeface="Lato Medium" panose="020F0502020204030203" pitchFamily="34" charset="0"/>
              <a:cs typeface="Lato Medium" panose="020F0502020204030203" pitchFamily="34" charset="0"/>
            </a:endParaRPr>
          </a:p>
          <a:p>
            <a:endParaRPr lang="nb-NO" dirty="0"/>
          </a:p>
        </p:txBody>
      </p:sp>
    </p:spTree>
    <p:extLst>
      <p:ext uri="{BB962C8B-B14F-4D97-AF65-F5344CB8AC3E}">
        <p14:creationId xmlns:p14="http://schemas.microsoft.com/office/powerpoint/2010/main" val="2226678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lnSpc>
                <a:spcPts val="1500"/>
              </a:lnSpc>
              <a:buNone/>
            </a:pPr>
            <a:r>
              <a:rPr lang="nb-NO" sz="2400" dirty="0">
                <a:latin typeface="Lato Medium" panose="020F0502020204030203" pitchFamily="34" charset="0"/>
                <a:ea typeface="Lato Medium" panose="020F0502020204030203" pitchFamily="34" charset="0"/>
                <a:cs typeface="Lato Medium" panose="020F0502020204030203" pitchFamily="34" charset="0"/>
              </a:rPr>
              <a:t>Der ser hun at det finnes flere risikosoner i området, for både flom, overvann og også noe om en </a:t>
            </a:r>
            <a:r>
              <a:rPr lang="nb-NO" sz="2400" dirty="0" err="1">
                <a:latin typeface="Lato Medium" panose="020F0502020204030203" pitchFamily="34" charset="0"/>
                <a:ea typeface="Lato Medium" panose="020F0502020204030203" pitchFamily="34" charset="0"/>
                <a:cs typeface="Lato Medium" panose="020F0502020204030203" pitchFamily="34" charset="0"/>
              </a:rPr>
              <a:t>sidebekk</a:t>
            </a:r>
            <a:r>
              <a:rPr lang="nb-NO" sz="2400" dirty="0">
                <a:latin typeface="Lato Medium" panose="020F0502020204030203" pitchFamily="34" charset="0"/>
                <a:ea typeface="Lato Medium" panose="020F0502020204030203" pitchFamily="34" charset="0"/>
                <a:cs typeface="Lato Medium" panose="020F0502020204030203" pitchFamily="34" charset="0"/>
              </a:rPr>
              <a:t>. Beate klikker på 1-tallet for å se mer.</a:t>
            </a:r>
          </a:p>
          <a:p>
            <a:pPr marL="0" indent="0">
              <a:lnSpc>
                <a:spcPts val="1500"/>
              </a:lnSpc>
              <a:buNone/>
            </a:pPr>
            <a:r>
              <a:rPr lang="nb-NO" sz="2400" dirty="0">
                <a:latin typeface="Lato Medium" panose="020F0502020204030203" pitchFamily="34" charset="0"/>
                <a:ea typeface="Lato Medium" panose="020F0502020204030203" pitchFamily="34" charset="0"/>
                <a:cs typeface="Lato Medium" panose="020F0502020204030203" pitchFamily="34" charset="0"/>
              </a:rPr>
              <a:t>&lt;Neste&gt;</a:t>
            </a:r>
            <a:endParaRPr lang="nb-NO" dirty="0"/>
          </a:p>
        </p:txBody>
      </p:sp>
    </p:spTree>
    <p:extLst>
      <p:ext uri="{BB962C8B-B14F-4D97-AF65-F5344CB8AC3E}">
        <p14:creationId xmlns:p14="http://schemas.microsoft.com/office/powerpoint/2010/main" val="2993648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&lt;Neste&gt;</a:t>
            </a:r>
          </a:p>
          <a:p>
            <a:r>
              <a:rPr lang="nb-NO" dirty="0"/>
              <a:t>Her får hun informasjon om hva en flomsone er, at det markerte områder er innenfor en sone for 200-årsflom og at hun ikke vil få godkjent planer om å sette opp bygg her. Beate noterer seg det og klikker på 2-tallet.</a:t>
            </a:r>
          </a:p>
          <a:p>
            <a:r>
              <a:rPr lang="nb-NO" dirty="0"/>
              <a:t>&lt;Neste&gt;</a:t>
            </a:r>
          </a:p>
        </p:txBody>
      </p:sp>
    </p:spTree>
    <p:extLst>
      <p:ext uri="{BB962C8B-B14F-4D97-AF65-F5344CB8AC3E}">
        <p14:creationId xmlns:p14="http://schemas.microsoft.com/office/powerpoint/2010/main" val="4196793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Beate blir informert om at dette området ikke er kartlagt, og at det er nødvendig for å kunne regulere området for bebyggelse, da det inngår i et såkalt aktsomhetsområde for flom. Hun ser også at verktøyet gir mulighet til å sende inn resultatene av en kartlegging. </a:t>
            </a:r>
          </a:p>
          <a:p>
            <a:r>
              <a:rPr lang="nb-NO" dirty="0"/>
              <a:t>- Fint, da kan jeg bestille den risikoanalysen med en gang, tenker Beate.</a:t>
            </a:r>
          </a:p>
          <a:p>
            <a:r>
              <a:rPr lang="nb-NO" dirty="0"/>
              <a:t>Konsulenten som får oppdraget laster selv opp </a:t>
            </a:r>
            <a:r>
              <a:rPr lang="nb-NO" dirty="0" err="1"/>
              <a:t>faresonepolygonet</a:t>
            </a:r>
            <a:r>
              <a:rPr lang="nb-NO" dirty="0"/>
              <a:t> med tilhørende dokumentasjon i verktøyet, som er integrert med NVEs løsninger. Datasettet er knyttet mot 3D-modeller og inkluderer en sikkerhetsmargin.</a:t>
            </a:r>
          </a:p>
          <a:p>
            <a:r>
              <a:rPr lang="nb-NO" dirty="0"/>
              <a:t>Hun ser at det finnes enda et varsel og klikker på 3-tallet.</a:t>
            </a:r>
          </a:p>
          <a:p>
            <a:r>
              <a:rPr lang="nb-NO" dirty="0"/>
              <a:t>&lt;Neste&gt;</a:t>
            </a:r>
          </a:p>
        </p:txBody>
      </p:sp>
    </p:spTree>
    <p:extLst>
      <p:ext uri="{BB962C8B-B14F-4D97-AF65-F5344CB8AC3E}">
        <p14:creationId xmlns:p14="http://schemas.microsoft.com/office/powerpoint/2010/main" val="2089657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tel og undertittel">
    <p:spTree>
      <p:nvGrpSpPr>
        <p:cNvPr id="1" name=""/>
        <p:cNvGrpSpPr/>
        <p:nvPr/>
      </p:nvGrpSpPr>
      <p:grpSpPr>
        <a:xfrm>
          <a:off x="0" y="0"/>
          <a:ext cx="0" cy="0"/>
          <a:chOff x="0" y="0"/>
          <a:chExt cx="0" cy="0"/>
        </a:xfrm>
      </p:grpSpPr>
      <p:sp>
        <p:nvSpPr>
          <p:cNvPr id="11" name="Titteltekst"/>
          <p:cNvSpPr txBox="1">
            <a:spLocks noGrp="1"/>
          </p:cNvSpPr>
          <p:nvPr>
            <p:ph type="title"/>
          </p:nvPr>
        </p:nvSpPr>
        <p:spPr>
          <a:xfrm>
            <a:off x="1270000" y="1638300"/>
            <a:ext cx="10464800" cy="3302000"/>
          </a:xfrm>
          <a:prstGeom prst="rect">
            <a:avLst/>
          </a:prstGeom>
        </p:spPr>
        <p:txBody>
          <a:bodyPr anchor="b"/>
          <a:lstStyle/>
          <a:p>
            <a:r>
              <a:t>Titteltekst</a:t>
            </a:r>
          </a:p>
        </p:txBody>
      </p:sp>
      <p:sp>
        <p:nvSpPr>
          <p:cNvPr id="12" name="Brødtekst nivå én…"/>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Brødtekst nivå én</a:t>
            </a:r>
          </a:p>
          <a:p>
            <a:pPr lvl="1"/>
            <a:r>
              <a:t>Brødtekst nivå to</a:t>
            </a:r>
          </a:p>
          <a:p>
            <a:pPr lvl="2"/>
            <a:r>
              <a:t>Brødtekst nivå tre</a:t>
            </a:r>
          </a:p>
          <a:p>
            <a:pPr lvl="3"/>
            <a:r>
              <a:t>Brødtekst nivå fire</a:t>
            </a:r>
          </a:p>
          <a:p>
            <a:pPr lvl="4"/>
            <a:r>
              <a:t>Brødtekst nivå fem</a:t>
            </a:r>
          </a:p>
        </p:txBody>
      </p:sp>
      <p:sp>
        <p:nvSpPr>
          <p:cNvPr id="13" name="Lysbildenumm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itat">
    <p:spTree>
      <p:nvGrpSpPr>
        <p:cNvPr id="1" name=""/>
        <p:cNvGrpSpPr/>
        <p:nvPr/>
      </p:nvGrpSpPr>
      <p:grpSpPr>
        <a:xfrm>
          <a:off x="0" y="0"/>
          <a:ext cx="0" cy="0"/>
          <a:chOff x="0" y="0"/>
          <a:chExt cx="0" cy="0"/>
        </a:xfrm>
      </p:grpSpPr>
      <p:sp>
        <p:nvSpPr>
          <p:cNvPr id="93" name="– Johnny Appleseed"/>
          <p:cNvSpPr txBox="1">
            <a:spLocks noGrp="1"/>
          </p:cNvSpPr>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sz="2400" i="1"/>
            </a:lvl1pPr>
          </a:lstStyle>
          <a:p>
            <a:r>
              <a:t>– Johnny Appleseed</a:t>
            </a:r>
          </a:p>
        </p:txBody>
      </p:sp>
      <p:sp>
        <p:nvSpPr>
          <p:cNvPr id="94" name="«Skriv et sitat her.»"/>
          <p:cNvSpPr txBox="1">
            <a:spLocks noGrp="1"/>
          </p:cNvSpPr>
          <p:nvPr>
            <p:ph type="body" sz="quarter" idx="14"/>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r>
              <a:t>«Skriv et sitat her.»</a:t>
            </a:r>
          </a:p>
        </p:txBody>
      </p:sp>
      <p:sp>
        <p:nvSpPr>
          <p:cNvPr id="95"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lde">
    <p:spTree>
      <p:nvGrpSpPr>
        <p:cNvPr id="1" name=""/>
        <p:cNvGrpSpPr/>
        <p:nvPr/>
      </p:nvGrpSpPr>
      <p:grpSpPr>
        <a:xfrm>
          <a:off x="0" y="0"/>
          <a:ext cx="0" cy="0"/>
          <a:chOff x="0" y="0"/>
          <a:chExt cx="0" cy="0"/>
        </a:xfrm>
      </p:grpSpPr>
      <p:sp>
        <p:nvSpPr>
          <p:cNvPr id="102" name="Bild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om">
    <p:spTree>
      <p:nvGrpSpPr>
        <p:cNvPr id="1" name=""/>
        <p:cNvGrpSpPr/>
        <p:nvPr/>
      </p:nvGrpSpPr>
      <p:grpSpPr>
        <a:xfrm>
          <a:off x="0" y="0"/>
          <a:ext cx="0" cy="0"/>
          <a:chOff x="0" y="0"/>
          <a:chExt cx="0" cy="0"/>
        </a:xfrm>
      </p:grpSpPr>
      <p:sp>
        <p:nvSpPr>
          <p:cNvPr id="110"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Bilde – horisontalt">
    <p:spTree>
      <p:nvGrpSpPr>
        <p:cNvPr id="1" name=""/>
        <p:cNvGrpSpPr/>
        <p:nvPr/>
      </p:nvGrpSpPr>
      <p:grpSpPr>
        <a:xfrm>
          <a:off x="0" y="0"/>
          <a:ext cx="0" cy="0"/>
          <a:chOff x="0" y="0"/>
          <a:chExt cx="0" cy="0"/>
        </a:xfrm>
      </p:grpSpPr>
      <p:sp>
        <p:nvSpPr>
          <p:cNvPr id="20" name="Bilde"/>
          <p:cNvSpPr>
            <a:spLocks noGrp="1"/>
          </p:cNvSpPr>
          <p:nvPr>
            <p:ph type="pic" idx="13"/>
          </p:nvPr>
        </p:nvSpPr>
        <p:spPr>
          <a:xfrm>
            <a:off x="1625600" y="673100"/>
            <a:ext cx="9753600" cy="5905500"/>
          </a:xfrm>
          <a:prstGeom prst="rect">
            <a:avLst/>
          </a:prstGeom>
        </p:spPr>
        <p:txBody>
          <a:bodyPr lIns="91439" tIns="45719" rIns="91439" bIns="45719" anchor="t">
            <a:noAutofit/>
          </a:bodyPr>
          <a:lstStyle/>
          <a:p>
            <a:endParaRPr/>
          </a:p>
        </p:txBody>
      </p:sp>
      <p:sp>
        <p:nvSpPr>
          <p:cNvPr id="21" name="Titteltekst"/>
          <p:cNvSpPr txBox="1">
            <a:spLocks noGrp="1"/>
          </p:cNvSpPr>
          <p:nvPr>
            <p:ph type="title"/>
          </p:nvPr>
        </p:nvSpPr>
        <p:spPr>
          <a:xfrm>
            <a:off x="1270000" y="6718300"/>
            <a:ext cx="10464800" cy="1422400"/>
          </a:xfrm>
          <a:prstGeom prst="rect">
            <a:avLst/>
          </a:prstGeom>
        </p:spPr>
        <p:txBody>
          <a:bodyPr anchor="b"/>
          <a:lstStyle/>
          <a:p>
            <a:r>
              <a:t>Titteltekst</a:t>
            </a:r>
          </a:p>
        </p:txBody>
      </p:sp>
      <p:sp>
        <p:nvSpPr>
          <p:cNvPr id="22" name="Brødtekst nivå én…"/>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Brødtekst nivå én</a:t>
            </a:r>
          </a:p>
          <a:p>
            <a:pPr lvl="1"/>
            <a:r>
              <a:t>Brødtekst nivå to</a:t>
            </a:r>
          </a:p>
          <a:p>
            <a:pPr lvl="2"/>
            <a:r>
              <a:t>Brødtekst nivå tre</a:t>
            </a:r>
          </a:p>
          <a:p>
            <a:pPr lvl="3"/>
            <a:r>
              <a:t>Brødtekst nivå fire</a:t>
            </a:r>
          </a:p>
          <a:p>
            <a:pPr lvl="4"/>
            <a:r>
              <a:t>Brødtekst nivå fem</a:t>
            </a:r>
          </a:p>
        </p:txBody>
      </p:sp>
      <p:sp>
        <p:nvSpPr>
          <p:cNvPr id="23"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tel – sentrert">
    <p:spTree>
      <p:nvGrpSpPr>
        <p:cNvPr id="1" name=""/>
        <p:cNvGrpSpPr/>
        <p:nvPr/>
      </p:nvGrpSpPr>
      <p:grpSpPr>
        <a:xfrm>
          <a:off x="0" y="0"/>
          <a:ext cx="0" cy="0"/>
          <a:chOff x="0" y="0"/>
          <a:chExt cx="0" cy="0"/>
        </a:xfrm>
      </p:grpSpPr>
      <p:sp>
        <p:nvSpPr>
          <p:cNvPr id="30" name="Titteltekst"/>
          <p:cNvSpPr txBox="1">
            <a:spLocks noGrp="1"/>
          </p:cNvSpPr>
          <p:nvPr>
            <p:ph type="title"/>
          </p:nvPr>
        </p:nvSpPr>
        <p:spPr>
          <a:xfrm>
            <a:off x="1270000" y="3225800"/>
            <a:ext cx="10464800" cy="3302000"/>
          </a:xfrm>
          <a:prstGeom prst="rect">
            <a:avLst/>
          </a:prstGeom>
        </p:spPr>
        <p:txBody>
          <a:bodyPr/>
          <a:lstStyle/>
          <a:p>
            <a:r>
              <a:t>Titteltekst</a:t>
            </a:r>
          </a:p>
        </p:txBody>
      </p:sp>
      <p:sp>
        <p:nvSpPr>
          <p:cNvPr id="31"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ilde – vertikalt">
    <p:spTree>
      <p:nvGrpSpPr>
        <p:cNvPr id="1" name=""/>
        <p:cNvGrpSpPr/>
        <p:nvPr/>
      </p:nvGrpSpPr>
      <p:grpSpPr>
        <a:xfrm>
          <a:off x="0" y="0"/>
          <a:ext cx="0" cy="0"/>
          <a:chOff x="0" y="0"/>
          <a:chExt cx="0" cy="0"/>
        </a:xfrm>
      </p:grpSpPr>
      <p:sp>
        <p:nvSpPr>
          <p:cNvPr id="38" name="Bilde"/>
          <p:cNvSpPr>
            <a:spLocks noGrp="1"/>
          </p:cNvSpPr>
          <p:nvPr>
            <p:ph type="pic" sz="half" idx="13"/>
          </p:nvPr>
        </p:nvSpPr>
        <p:spPr>
          <a:xfrm>
            <a:off x="6718300" y="635000"/>
            <a:ext cx="5334000" cy="8216900"/>
          </a:xfrm>
          <a:prstGeom prst="rect">
            <a:avLst/>
          </a:prstGeom>
        </p:spPr>
        <p:txBody>
          <a:bodyPr lIns="91439" tIns="45719" rIns="91439" bIns="45719" anchor="t">
            <a:noAutofit/>
          </a:bodyPr>
          <a:lstStyle/>
          <a:p>
            <a:endParaRPr/>
          </a:p>
        </p:txBody>
      </p:sp>
      <p:sp>
        <p:nvSpPr>
          <p:cNvPr id="39" name="Titteltekst"/>
          <p:cNvSpPr txBox="1">
            <a:spLocks noGrp="1"/>
          </p:cNvSpPr>
          <p:nvPr>
            <p:ph type="title"/>
          </p:nvPr>
        </p:nvSpPr>
        <p:spPr>
          <a:xfrm>
            <a:off x="952500" y="635000"/>
            <a:ext cx="5334000" cy="3987800"/>
          </a:xfrm>
          <a:prstGeom prst="rect">
            <a:avLst/>
          </a:prstGeom>
        </p:spPr>
        <p:txBody>
          <a:bodyPr anchor="b"/>
          <a:lstStyle>
            <a:lvl1pPr>
              <a:defRPr sz="6000"/>
            </a:lvl1pPr>
          </a:lstStyle>
          <a:p>
            <a:r>
              <a:t>Titteltekst</a:t>
            </a:r>
          </a:p>
        </p:txBody>
      </p:sp>
      <p:sp>
        <p:nvSpPr>
          <p:cNvPr id="40" name="Brødtekst nivå én…"/>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Brødtekst nivå én</a:t>
            </a:r>
          </a:p>
          <a:p>
            <a:pPr lvl="1"/>
            <a:r>
              <a:t>Brødtekst nivå to</a:t>
            </a:r>
          </a:p>
          <a:p>
            <a:pPr lvl="2"/>
            <a:r>
              <a:t>Brødtekst nivå tre</a:t>
            </a:r>
          </a:p>
          <a:p>
            <a:pPr lvl="3"/>
            <a:r>
              <a:t>Brødtekst nivå fire</a:t>
            </a:r>
          </a:p>
          <a:p>
            <a:pPr lvl="4"/>
            <a:r>
              <a:t>Brødtekst nivå fem</a:t>
            </a:r>
          </a:p>
        </p:txBody>
      </p:sp>
      <p:sp>
        <p:nvSpPr>
          <p:cNvPr id="41"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tel – øverst">
    <p:spTree>
      <p:nvGrpSpPr>
        <p:cNvPr id="1" name=""/>
        <p:cNvGrpSpPr/>
        <p:nvPr/>
      </p:nvGrpSpPr>
      <p:grpSpPr>
        <a:xfrm>
          <a:off x="0" y="0"/>
          <a:ext cx="0" cy="0"/>
          <a:chOff x="0" y="0"/>
          <a:chExt cx="0" cy="0"/>
        </a:xfrm>
      </p:grpSpPr>
      <p:sp>
        <p:nvSpPr>
          <p:cNvPr id="48" name="Titteltekst"/>
          <p:cNvSpPr txBox="1">
            <a:spLocks noGrp="1"/>
          </p:cNvSpPr>
          <p:nvPr>
            <p:ph type="title"/>
          </p:nvPr>
        </p:nvSpPr>
        <p:spPr>
          <a:prstGeom prst="rect">
            <a:avLst/>
          </a:prstGeom>
        </p:spPr>
        <p:txBody>
          <a:bodyPr/>
          <a:lstStyle/>
          <a:p>
            <a:r>
              <a:t>Titteltekst</a:t>
            </a:r>
          </a:p>
        </p:txBody>
      </p:sp>
      <p:sp>
        <p:nvSpPr>
          <p:cNvPr id="49"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tel og punkttegn">
    <p:spTree>
      <p:nvGrpSpPr>
        <p:cNvPr id="1" name=""/>
        <p:cNvGrpSpPr/>
        <p:nvPr/>
      </p:nvGrpSpPr>
      <p:grpSpPr>
        <a:xfrm>
          <a:off x="0" y="0"/>
          <a:ext cx="0" cy="0"/>
          <a:chOff x="0" y="0"/>
          <a:chExt cx="0" cy="0"/>
        </a:xfrm>
      </p:grpSpPr>
      <p:sp>
        <p:nvSpPr>
          <p:cNvPr id="56" name="Titteltekst"/>
          <p:cNvSpPr txBox="1">
            <a:spLocks noGrp="1"/>
          </p:cNvSpPr>
          <p:nvPr>
            <p:ph type="title"/>
          </p:nvPr>
        </p:nvSpPr>
        <p:spPr>
          <a:prstGeom prst="rect">
            <a:avLst/>
          </a:prstGeom>
        </p:spPr>
        <p:txBody>
          <a:bodyPr/>
          <a:lstStyle/>
          <a:p>
            <a:r>
              <a:t>Titteltekst</a:t>
            </a:r>
          </a:p>
        </p:txBody>
      </p:sp>
      <p:sp>
        <p:nvSpPr>
          <p:cNvPr id="57" name="Brødtekst nivå én…"/>
          <p:cNvSpPr txBox="1">
            <a:spLocks noGrp="1"/>
          </p:cNvSpPr>
          <p:nvPr>
            <p:ph type="body" idx="1"/>
          </p:nvPr>
        </p:nvSpPr>
        <p:spPr>
          <a:prstGeom prst="rect">
            <a:avLst/>
          </a:prstGeom>
        </p:spPr>
        <p:txBody>
          <a:bodyPr/>
          <a:lstStyle/>
          <a:p>
            <a:r>
              <a:t>Brødtekst nivå én</a:t>
            </a:r>
          </a:p>
          <a:p>
            <a:pPr lvl="1"/>
            <a:r>
              <a:t>Brødtekst nivå to</a:t>
            </a:r>
          </a:p>
          <a:p>
            <a:pPr lvl="2"/>
            <a:r>
              <a:t>Brødtekst nivå tre</a:t>
            </a:r>
          </a:p>
          <a:p>
            <a:pPr lvl="3"/>
            <a:r>
              <a:t>Brødtekst nivå fire</a:t>
            </a:r>
          </a:p>
          <a:p>
            <a:pPr lvl="4"/>
            <a:r>
              <a:t>Brødtekst nivå fem</a:t>
            </a:r>
          </a:p>
        </p:txBody>
      </p:sp>
      <p:sp>
        <p:nvSpPr>
          <p:cNvPr id="58"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tel, punkttegn og bilde">
    <p:spTree>
      <p:nvGrpSpPr>
        <p:cNvPr id="1" name=""/>
        <p:cNvGrpSpPr/>
        <p:nvPr/>
      </p:nvGrpSpPr>
      <p:grpSpPr>
        <a:xfrm>
          <a:off x="0" y="0"/>
          <a:ext cx="0" cy="0"/>
          <a:chOff x="0" y="0"/>
          <a:chExt cx="0" cy="0"/>
        </a:xfrm>
      </p:grpSpPr>
      <p:sp>
        <p:nvSpPr>
          <p:cNvPr id="65" name="Bilde"/>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66" name="Titteltekst"/>
          <p:cNvSpPr txBox="1">
            <a:spLocks noGrp="1"/>
          </p:cNvSpPr>
          <p:nvPr>
            <p:ph type="title"/>
          </p:nvPr>
        </p:nvSpPr>
        <p:spPr>
          <a:prstGeom prst="rect">
            <a:avLst/>
          </a:prstGeom>
        </p:spPr>
        <p:txBody>
          <a:bodyPr/>
          <a:lstStyle/>
          <a:p>
            <a:r>
              <a:t>Titteltekst</a:t>
            </a:r>
          </a:p>
        </p:txBody>
      </p:sp>
      <p:sp>
        <p:nvSpPr>
          <p:cNvPr id="67" name="Brødtekst nivå én…"/>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Brødtekst nivå én</a:t>
            </a:r>
          </a:p>
          <a:p>
            <a:pPr lvl="1"/>
            <a:r>
              <a:t>Brødtekst nivå to</a:t>
            </a:r>
          </a:p>
          <a:p>
            <a:pPr lvl="2"/>
            <a:r>
              <a:t>Brødtekst nivå tre</a:t>
            </a:r>
          </a:p>
          <a:p>
            <a:pPr lvl="3"/>
            <a:r>
              <a:t>Brødtekst nivå fire</a:t>
            </a:r>
          </a:p>
          <a:p>
            <a:pPr lvl="4"/>
            <a:r>
              <a:t>Brødtekst nivå fem</a:t>
            </a:r>
          </a:p>
        </p:txBody>
      </p:sp>
      <p:sp>
        <p:nvSpPr>
          <p:cNvPr id="68" name="Lysbildenummer"/>
          <p:cNvSpPr txBox="1">
            <a:spLocks noGrp="1"/>
          </p:cNvSpPr>
          <p:nvPr>
            <p:ph type="sldNum" sz="quarter" idx="2"/>
          </p:nvPr>
        </p:nvSpPr>
        <p:spPr>
          <a:xfrm>
            <a:off x="6385373" y="9296400"/>
            <a:ext cx="227280" cy="342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unkttegn">
    <p:spTree>
      <p:nvGrpSpPr>
        <p:cNvPr id="1" name=""/>
        <p:cNvGrpSpPr/>
        <p:nvPr/>
      </p:nvGrpSpPr>
      <p:grpSpPr>
        <a:xfrm>
          <a:off x="0" y="0"/>
          <a:ext cx="0" cy="0"/>
          <a:chOff x="0" y="0"/>
          <a:chExt cx="0" cy="0"/>
        </a:xfrm>
      </p:grpSpPr>
      <p:sp>
        <p:nvSpPr>
          <p:cNvPr id="75" name="Brødtekst nivå én…"/>
          <p:cNvSpPr txBox="1">
            <a:spLocks noGrp="1"/>
          </p:cNvSpPr>
          <p:nvPr>
            <p:ph type="body" idx="1"/>
          </p:nvPr>
        </p:nvSpPr>
        <p:spPr>
          <a:xfrm>
            <a:off x="952500" y="1270000"/>
            <a:ext cx="11099800" cy="7213600"/>
          </a:xfrm>
          <a:prstGeom prst="rect">
            <a:avLst/>
          </a:prstGeom>
        </p:spPr>
        <p:txBody>
          <a:bodyPr/>
          <a:lstStyle/>
          <a:p>
            <a:r>
              <a:t>Brødtekst nivå én</a:t>
            </a:r>
          </a:p>
          <a:p>
            <a:pPr lvl="1"/>
            <a:r>
              <a:t>Brødtekst nivå to</a:t>
            </a:r>
          </a:p>
          <a:p>
            <a:pPr lvl="2"/>
            <a:r>
              <a:t>Brødtekst nivå tre</a:t>
            </a:r>
          </a:p>
          <a:p>
            <a:pPr lvl="3"/>
            <a:r>
              <a:t>Brødtekst nivå fire</a:t>
            </a:r>
          </a:p>
          <a:p>
            <a:pPr lvl="4"/>
            <a:r>
              <a:t>Brødtekst nivå fem</a:t>
            </a:r>
          </a:p>
        </p:txBody>
      </p:sp>
      <p:sp>
        <p:nvSpPr>
          <p:cNvPr id="76"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ilde – 3 per side">
    <p:spTree>
      <p:nvGrpSpPr>
        <p:cNvPr id="1" name=""/>
        <p:cNvGrpSpPr/>
        <p:nvPr/>
      </p:nvGrpSpPr>
      <p:grpSpPr>
        <a:xfrm>
          <a:off x="0" y="0"/>
          <a:ext cx="0" cy="0"/>
          <a:chOff x="0" y="0"/>
          <a:chExt cx="0" cy="0"/>
        </a:xfrm>
      </p:grpSpPr>
      <p:sp>
        <p:nvSpPr>
          <p:cNvPr id="83" name="Bilde"/>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Bilde"/>
          <p:cNvSpPr>
            <a:spLocks noGrp="1"/>
          </p:cNvSpPr>
          <p:nvPr>
            <p:ph type="pic" sz="quarter" idx="14"/>
          </p:nvPr>
        </p:nvSpPr>
        <p:spPr>
          <a:xfrm>
            <a:off x="6718300" y="889000"/>
            <a:ext cx="5334000" cy="3771900"/>
          </a:xfrm>
          <a:prstGeom prst="rect">
            <a:avLst/>
          </a:prstGeom>
        </p:spPr>
        <p:txBody>
          <a:bodyPr lIns="91439" tIns="45719" rIns="91439" bIns="45719" anchor="t">
            <a:noAutofit/>
          </a:bodyPr>
          <a:lstStyle/>
          <a:p>
            <a:endParaRPr/>
          </a:p>
        </p:txBody>
      </p:sp>
      <p:sp>
        <p:nvSpPr>
          <p:cNvPr id="85" name="Bilde"/>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telteks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Titteltekst</a:t>
            </a:r>
          </a:p>
        </p:txBody>
      </p:sp>
      <p:sp>
        <p:nvSpPr>
          <p:cNvPr id="3" name="Brødtekst nivå én…"/>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Brødtekst nivå én</a:t>
            </a:r>
          </a:p>
          <a:p>
            <a:pPr lvl="1"/>
            <a:r>
              <a:t>Brødtekst nivå to</a:t>
            </a:r>
          </a:p>
          <a:p>
            <a:pPr lvl="2"/>
            <a:r>
              <a:t>Brødtekst nivå tre</a:t>
            </a:r>
          </a:p>
          <a:p>
            <a:pPr lvl="3"/>
            <a:r>
              <a:t>Brødtekst nivå fire</a:t>
            </a:r>
          </a:p>
          <a:p>
            <a:pPr lvl="4"/>
            <a:r>
              <a:t>Brødtekst nivå fem</a:t>
            </a:r>
          </a:p>
        </p:txBody>
      </p:sp>
      <p:sp>
        <p:nvSpPr>
          <p:cNvPr id="4" name="Lysbildenummer"/>
          <p:cNvSpPr txBox="1">
            <a:spLocks noGrp="1"/>
          </p:cNvSpPr>
          <p:nvPr>
            <p:ph type="sldNum" sz="quarter" idx="2"/>
          </p:nvPr>
        </p:nvSpPr>
        <p:spPr>
          <a:xfrm>
            <a:off x="6385373" y="9296400"/>
            <a:ext cx="227280" cy="324306"/>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E51E79C6-6E10-5344-8191-854093DEDFD6}"/>
              </a:ext>
            </a:extLst>
          </p:cNvPr>
          <p:cNvPicPr>
            <a:picLocks noChangeAspect="1"/>
          </p:cNvPicPr>
          <p:nvPr/>
        </p:nvPicPr>
        <p:blipFill rotWithShape="1">
          <a:blip r:embed="rId3"/>
          <a:srcRect l="5774" t="6826" r="5655" b="11746"/>
          <a:stretch/>
        </p:blipFill>
        <p:spPr>
          <a:xfrm>
            <a:off x="0" y="3028353"/>
            <a:ext cx="13004800" cy="6725247"/>
          </a:xfrm>
          <a:prstGeom prst="rect">
            <a:avLst/>
          </a:prstGeom>
        </p:spPr>
      </p:pic>
      <p:pic>
        <p:nvPicPr>
          <p:cNvPr id="8" name="Bilde 7">
            <a:extLst>
              <a:ext uri="{FF2B5EF4-FFF2-40B4-BE49-F238E27FC236}">
                <a16:creationId xmlns:a16="http://schemas.microsoft.com/office/drawing/2014/main" id="{0398CB44-A369-A241-8CEB-2A1B5D55C8DD}"/>
              </a:ext>
            </a:extLst>
          </p:cNvPr>
          <p:cNvPicPr>
            <a:picLocks noChangeAspect="1"/>
          </p:cNvPicPr>
          <p:nvPr/>
        </p:nvPicPr>
        <p:blipFill>
          <a:blip r:embed="rId4"/>
          <a:stretch>
            <a:fillRect/>
          </a:stretch>
        </p:blipFill>
        <p:spPr>
          <a:xfrm>
            <a:off x="-693" y="0"/>
            <a:ext cx="13005493" cy="7924501"/>
          </a:xfrm>
          <a:prstGeom prst="rect">
            <a:avLst/>
          </a:prstGeom>
        </p:spPr>
      </p:pic>
      <p:sp>
        <p:nvSpPr>
          <p:cNvPr id="10" name="Tittel 1">
            <a:extLst>
              <a:ext uri="{FF2B5EF4-FFF2-40B4-BE49-F238E27FC236}">
                <a16:creationId xmlns:a16="http://schemas.microsoft.com/office/drawing/2014/main" id="{867C9FDB-71E2-944A-9225-6A0E21589397}"/>
              </a:ext>
            </a:extLst>
          </p:cNvPr>
          <p:cNvSpPr txBox="1">
            <a:spLocks/>
          </p:cNvSpPr>
          <p:nvPr/>
        </p:nvSpPr>
        <p:spPr>
          <a:xfrm>
            <a:off x="838200" y="1015900"/>
            <a:ext cx="10515600" cy="60277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nb-NO" sz="4400" b="0" i="0" u="none" strike="noStrike" kern="1200" cap="none" spc="0" normalizeH="0" baseline="0" noProof="0" dirty="0">
                <a:ln>
                  <a:noFill/>
                </a:ln>
                <a:solidFill>
                  <a:prstClr val="white"/>
                </a:solidFill>
                <a:effectLst/>
                <a:uLnTx/>
                <a:uFillTx/>
                <a:latin typeface="Calibri Light" panose="020F0302020204030204"/>
                <a:ea typeface="Helvetica Neue Medium"/>
                <a:cs typeface="Helvetica Neue Medium"/>
                <a:sym typeface="Helvetica Neue"/>
              </a:rPr>
            </a:br>
            <a:r>
              <a:rPr kumimoji="0" lang="nb-NO" sz="4400" b="1" i="1" u="none" strike="noStrike" kern="1200" cap="none" spc="0" normalizeH="0" baseline="0" noProof="0" dirty="0" err="1">
                <a:ln>
                  <a:noFill/>
                </a:ln>
                <a:solidFill>
                  <a:prstClr val="white"/>
                </a:solidFill>
                <a:effectLst/>
                <a:uLnTx/>
                <a:uFillTx/>
                <a:latin typeface="Calibri Light" panose="020F0302020204030204"/>
                <a:ea typeface="Helvetica Neue Medium"/>
                <a:cs typeface="Helvetica Neue Medium"/>
                <a:sym typeface="Helvetica Neue"/>
              </a:rPr>
              <a:t>Geolett</a:t>
            </a:r>
            <a:r>
              <a:rPr kumimoji="0" lang="nb-NO" sz="4400" b="1" i="1" u="none" strike="noStrike" kern="1200" cap="none" spc="0" normalizeH="0" baseline="0" noProof="0" dirty="0">
                <a:ln>
                  <a:noFill/>
                </a:ln>
                <a:solidFill>
                  <a:prstClr val="white"/>
                </a:solidFill>
                <a:effectLst/>
                <a:uLnTx/>
                <a:uFillTx/>
                <a:latin typeface="Calibri Light" panose="020F0302020204030204"/>
                <a:ea typeface="Helvetica Neue Medium"/>
                <a:cs typeface="Helvetica Neue Medium"/>
                <a:sym typeface="Helvetica Neue"/>
              </a:rPr>
              <a:t> 2019</a:t>
            </a:r>
            <a:br>
              <a:rPr kumimoji="0" lang="nb-NO" sz="4400" b="1" i="1" u="none" strike="noStrike" kern="1200" cap="none" spc="0" normalizeH="0" baseline="0" noProof="0" dirty="0">
                <a:ln>
                  <a:noFill/>
                </a:ln>
                <a:solidFill>
                  <a:prstClr val="white"/>
                </a:solidFill>
                <a:effectLst/>
                <a:uLnTx/>
                <a:uFillTx/>
                <a:latin typeface="Calibri Light" panose="020F0302020204030204"/>
                <a:ea typeface="Helvetica Neue Medium"/>
                <a:cs typeface="Helvetica Neue Medium"/>
                <a:sym typeface="Helvetica Neue"/>
              </a:rPr>
            </a:br>
            <a:r>
              <a:rPr kumimoji="0" lang="nb-NO" sz="4400" b="1" i="1" u="none" strike="noStrike" kern="1200" cap="none" spc="0" normalizeH="0" baseline="0" noProof="0" dirty="0">
                <a:ln>
                  <a:noFill/>
                </a:ln>
                <a:solidFill>
                  <a:prstClr val="white"/>
                </a:solidFill>
                <a:effectLst/>
                <a:uLnTx/>
                <a:uFillTx/>
                <a:latin typeface="Calibri Light" panose="020F0302020204030204"/>
                <a:ea typeface="Helvetica Neue Medium"/>
                <a:cs typeface="Helvetica Neue Medium"/>
                <a:sym typeface="Helvetica Neue"/>
              </a:rPr>
              <a:t>Sektordata i digitale </a:t>
            </a:r>
            <a:r>
              <a:rPr kumimoji="0" lang="nb-NO" sz="4400" b="1" i="1" u="none" strike="noStrike" kern="1200" cap="none" spc="0" normalizeH="0" baseline="0" noProof="0" dirty="0" err="1">
                <a:ln>
                  <a:noFill/>
                </a:ln>
                <a:solidFill>
                  <a:prstClr val="white"/>
                </a:solidFill>
                <a:effectLst/>
                <a:uLnTx/>
                <a:uFillTx/>
                <a:latin typeface="Calibri Light" panose="020F0302020204030204"/>
                <a:ea typeface="Helvetica Neue Medium"/>
                <a:cs typeface="Helvetica Neue Medium"/>
                <a:sym typeface="Helvetica Neue"/>
              </a:rPr>
              <a:t>byggesøkerløsninger</a:t>
            </a:r>
            <a:br>
              <a:rPr kumimoji="0" lang="nb-NO" sz="4400" b="1" i="1" u="none" strike="noStrike" kern="1200" cap="none" spc="0" normalizeH="0" baseline="0" noProof="0" dirty="0">
                <a:ln>
                  <a:noFill/>
                </a:ln>
                <a:solidFill>
                  <a:prstClr val="white"/>
                </a:solidFill>
                <a:effectLst/>
                <a:uLnTx/>
                <a:uFillTx/>
                <a:latin typeface="Calibri Light" panose="020F0302020204030204"/>
                <a:ea typeface="Helvetica Neue Medium"/>
                <a:cs typeface="Helvetica Neue Medium"/>
                <a:sym typeface="Helvetica Neue"/>
              </a:rPr>
            </a:br>
            <a:br>
              <a:rPr kumimoji="0" lang="nb-NO" sz="4400" b="1" i="1" u="none" strike="noStrike" kern="1200" cap="none" spc="0" normalizeH="0" baseline="0" noProof="0" dirty="0">
                <a:ln>
                  <a:noFill/>
                </a:ln>
                <a:solidFill>
                  <a:prstClr val="white"/>
                </a:solidFill>
                <a:effectLst/>
                <a:uLnTx/>
                <a:uFillTx/>
                <a:latin typeface="Calibri Light" panose="020F0302020204030204"/>
                <a:ea typeface="Helvetica Neue Medium"/>
                <a:cs typeface="Helvetica Neue Medium"/>
                <a:sym typeface="Helvetica Neue"/>
              </a:rPr>
            </a:br>
            <a:r>
              <a:rPr kumimoji="0" lang="nb-NO" sz="4400" b="1" i="1" u="none" strike="noStrike" kern="1200" cap="none" spc="0" normalizeH="0" baseline="0" noProof="0" dirty="0" err="1">
                <a:ln>
                  <a:noFill/>
                </a:ln>
                <a:solidFill>
                  <a:prstClr val="white"/>
                </a:solidFill>
                <a:effectLst/>
                <a:uLnTx/>
                <a:uFillTx/>
                <a:latin typeface="Calibri Light" panose="020F0302020204030204"/>
                <a:ea typeface="Helvetica Neue Medium"/>
                <a:cs typeface="Helvetica Neue Medium"/>
                <a:sym typeface="Helvetica Neue"/>
              </a:rPr>
              <a:t>Framtidsbilde</a:t>
            </a:r>
            <a:r>
              <a:rPr kumimoji="0" lang="nb-NO" sz="4400" b="1" i="1" u="none" strike="noStrike" kern="1200" cap="none" spc="0" normalizeH="0" baseline="0" noProof="0" dirty="0">
                <a:ln>
                  <a:noFill/>
                </a:ln>
                <a:solidFill>
                  <a:prstClr val="white"/>
                </a:solidFill>
                <a:effectLst/>
                <a:uLnTx/>
                <a:uFillTx/>
                <a:latin typeface="Calibri Light" panose="020F0302020204030204"/>
                <a:ea typeface="Helvetica Neue Medium"/>
                <a:cs typeface="Helvetica Neue Medium"/>
                <a:sym typeface="Helvetica Neue"/>
              </a:rPr>
              <a:t> – temadata fra </a:t>
            </a:r>
            <a:r>
              <a:rPr lang="nb-NO" i="1" dirty="0">
                <a:solidFill>
                  <a:prstClr val="white"/>
                </a:solidFill>
                <a:latin typeface="Calibri Light" panose="020F0302020204030204"/>
                <a:ea typeface="Helvetica Neue Medium"/>
                <a:cs typeface="Helvetica Neue Medium"/>
              </a:rPr>
              <a:t>NVE</a:t>
            </a:r>
            <a:br>
              <a:rPr kumimoji="0" lang="nb-NO" sz="4400" b="1" i="1" u="none" strike="noStrike" kern="1200" cap="none" spc="0" normalizeH="0" baseline="0" noProof="0" dirty="0">
                <a:ln>
                  <a:noFill/>
                </a:ln>
                <a:solidFill>
                  <a:prstClr val="white"/>
                </a:solidFill>
                <a:effectLst/>
                <a:uLnTx/>
                <a:uFillTx/>
                <a:latin typeface="Calibri Light" panose="020F0302020204030204"/>
                <a:ea typeface="Helvetica Neue Medium"/>
                <a:cs typeface="Helvetica Neue Medium"/>
                <a:sym typeface="Helvetica Neue"/>
              </a:rPr>
            </a:br>
            <a:r>
              <a:rPr kumimoji="0" lang="nb-NO" sz="4400" b="1" i="1" u="none" strike="noStrike" kern="1200" cap="none" spc="0" normalizeH="0" baseline="0" noProof="0" dirty="0">
                <a:ln>
                  <a:noFill/>
                </a:ln>
                <a:solidFill>
                  <a:prstClr val="white"/>
                </a:solidFill>
                <a:effectLst/>
                <a:uLnTx/>
                <a:uFillTx/>
                <a:latin typeface="Calibri Light" panose="020F0302020204030204"/>
                <a:ea typeface="Helvetica Neue Medium"/>
                <a:cs typeface="Helvetica Neue Medium"/>
                <a:sym typeface="Helvetica Neue"/>
              </a:rPr>
              <a:t> </a:t>
            </a:r>
            <a:br>
              <a:rPr kumimoji="0" lang="nb-NO" sz="4400" b="1" i="1" u="none" strike="noStrike" kern="1200" cap="none" spc="0" normalizeH="0" baseline="0" noProof="0" dirty="0">
                <a:ln>
                  <a:noFill/>
                </a:ln>
                <a:solidFill>
                  <a:prstClr val="white"/>
                </a:solidFill>
                <a:effectLst/>
                <a:uLnTx/>
                <a:uFillTx/>
                <a:latin typeface="Calibri Light" panose="020F0302020204030204"/>
                <a:ea typeface="Helvetica Neue Medium"/>
                <a:cs typeface="Helvetica Neue Medium"/>
                <a:sym typeface="Helvetica Neue"/>
              </a:rPr>
            </a:br>
            <a:br>
              <a:rPr kumimoji="0" lang="nb-NO" sz="4400" b="1" i="1" u="none" strike="noStrike" kern="1200" cap="none" spc="0" normalizeH="0" baseline="0" noProof="0" dirty="0">
                <a:ln>
                  <a:noFill/>
                </a:ln>
                <a:solidFill>
                  <a:prstClr val="white"/>
                </a:solidFill>
                <a:effectLst/>
                <a:uLnTx/>
                <a:uFillTx/>
                <a:latin typeface="Calibri Light" panose="020F0302020204030204"/>
                <a:ea typeface="Helvetica Neue Medium"/>
                <a:cs typeface="Helvetica Neue Medium"/>
                <a:sym typeface="Helvetica Neue"/>
              </a:rPr>
            </a:br>
            <a:r>
              <a:rPr kumimoji="0" lang="nb-NO" sz="2800" b="1" i="1" u="none" strike="noStrike" kern="1200" cap="none" spc="0" normalizeH="0" baseline="0" noProof="0" dirty="0">
                <a:ln>
                  <a:noFill/>
                </a:ln>
                <a:solidFill>
                  <a:prstClr val="white"/>
                </a:solidFill>
                <a:effectLst/>
                <a:uLnTx/>
                <a:uFillTx/>
                <a:latin typeface="Calibri Light" panose="020F0302020204030204"/>
                <a:ea typeface="Helvetica Neue Medium"/>
                <a:cs typeface="Helvetica Neue Medium"/>
                <a:sym typeface="Helvetica Neue"/>
              </a:rPr>
              <a:t>Etablert i samarbeid med </a:t>
            </a:r>
            <a:r>
              <a:rPr lang="nb-NO" sz="2800" i="1" dirty="0">
                <a:solidFill>
                  <a:prstClr val="white"/>
                </a:solidFill>
                <a:latin typeface="Calibri Light" panose="020F0302020204030204"/>
                <a:ea typeface="Helvetica Neue Medium"/>
                <a:cs typeface="Helvetica Neue Medium"/>
              </a:rPr>
              <a:t>Norges vassdrags- og energidirektorat</a:t>
            </a:r>
            <a:endParaRPr kumimoji="0" lang="nb-NO" sz="2800" b="1" i="1" u="none" strike="noStrike" kern="1200" cap="none" spc="0" normalizeH="0" baseline="0" noProof="0" dirty="0">
              <a:ln>
                <a:noFill/>
              </a:ln>
              <a:solidFill>
                <a:prstClr val="white"/>
              </a:solidFill>
              <a:effectLst/>
              <a:uLnTx/>
              <a:uFillTx/>
              <a:latin typeface="Calibri Light" panose="020F0302020204030204"/>
              <a:ea typeface="Helvetica Neue Medium"/>
              <a:cs typeface="Helvetica Neue Medium"/>
              <a:sym typeface="Helvetica Neue"/>
            </a:endParaRPr>
          </a:p>
        </p:txBody>
      </p:sp>
    </p:spTree>
    <p:extLst>
      <p:ext uri="{BB962C8B-B14F-4D97-AF65-F5344CB8AC3E}">
        <p14:creationId xmlns:p14="http://schemas.microsoft.com/office/powerpoint/2010/main" val="3489745088"/>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DIBK 00 Eiendom 5 Aktsomhetssone.png" descr="DIBK 00 Eiendom 5 Aktsomhetssone.png"/>
          <p:cNvPicPr>
            <a:picLocks noChangeAspect="1"/>
          </p:cNvPicPr>
          <p:nvPr/>
        </p:nvPicPr>
        <p:blipFill>
          <a:blip r:embed="rId3"/>
          <a:srcRect t="70" b="70"/>
          <a:stretch>
            <a:fillRect/>
          </a:stretch>
        </p:blipFill>
        <p:spPr>
          <a:xfrm>
            <a:off x="-5137" y="-1"/>
            <a:ext cx="13030200" cy="9754150"/>
          </a:xfrm>
          <a:prstGeom prst="rect">
            <a:avLst/>
          </a:prstGeom>
          <a:ln w="12700">
            <a:miter lim="400000"/>
          </a:ln>
        </p:spPr>
      </p:pic>
      <p:pic>
        <p:nvPicPr>
          <p:cNvPr id="148" name="DIBK 00 Eiendom 5 Sidebekk.png" descr="DIBK 00 Eiendom 5 Sidebekk.png"/>
          <p:cNvPicPr>
            <a:picLocks noChangeAspect="1"/>
          </p:cNvPicPr>
          <p:nvPr/>
        </p:nvPicPr>
        <p:blipFill>
          <a:blip r:embed="rId4"/>
          <a:stretch>
            <a:fillRect/>
          </a:stretch>
        </p:blipFill>
        <p:spPr>
          <a:xfrm>
            <a:off x="-5137" y="-10320"/>
            <a:ext cx="13030201" cy="9767881"/>
          </a:xfrm>
          <a:prstGeom prst="rect">
            <a:avLst/>
          </a:prstGeom>
          <a:ln w="12700">
            <a:miter lim="400000"/>
          </a:ln>
        </p:spPr>
      </p:pic>
      <p:pic>
        <p:nvPicPr>
          <p:cNvPr id="149" name="icons8-hand_cursor.png" descr="icons8-hand_cursor.png"/>
          <p:cNvPicPr>
            <a:picLocks noChangeAspect="1"/>
          </p:cNvPicPr>
          <p:nvPr/>
        </p:nvPicPr>
        <p:blipFill>
          <a:blip r:embed="rId5"/>
          <a:stretch>
            <a:fillRect/>
          </a:stretch>
        </p:blipFill>
        <p:spPr>
          <a:xfrm>
            <a:off x="8394700" y="6781800"/>
            <a:ext cx="275147" cy="322586"/>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nodeType="afterEffect">
                                  <p:stCondLst>
                                    <p:cond delay="500"/>
                                  </p:stCondLst>
                                  <p:childTnLst>
                                    <p:animMotion origin="layout" path="M 0.000000 0.000000 C 0.027497 0.026399 0.063136 0.032484 0.094734 0.016176 C 0.125402 0.000349 0.148272 -0.034570 0.155904 -0.077219" pathEditMode="relative">
                                      <p:cBhvr>
                                        <p:cTn id="6" dur="1000" fill="hold"/>
                                        <p:tgtEl>
                                          <p:spTgt spid="149"/>
                                        </p:tgtEl>
                                        <p:attrNameLst>
                                          <p:attrName>ppt_x</p:attrName>
                                          <p:attrName>ppt_y</p:attrName>
                                        </p:attrNameLst>
                                      </p:cBhvr>
                                    </p:animMotion>
                                  </p:childTnLst>
                                </p:cTn>
                              </p:par>
                            </p:childTnLst>
                          </p:cTn>
                        </p:par>
                        <p:par>
                          <p:cTn id="7" fill="hold">
                            <p:stCondLst>
                              <p:cond delay="1500"/>
                            </p:stCondLst>
                            <p:childTnLst>
                              <p:par>
                                <p:cTn id="8" presetID="1" presetClass="entr" presetSubtype="0" fill="hold" grpId="2" nodeType="afterEffect">
                                  <p:stCondLst>
                                    <p:cond delay="500"/>
                                  </p:stCondLst>
                                  <p:iterate>
                                    <p:tmAbs val="0"/>
                                  </p:iterate>
                                  <p:childTnLst>
                                    <p:set>
                                      <p:cBhvr>
                                        <p:cTn id="9" fill="hold"/>
                                        <p:tgtEl>
                                          <p:spTgt spid="14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path" presetSubtype="0" accel="50000" decel="50000" fill="hold" nodeType="clickEffect">
                                  <p:stCondLst>
                                    <p:cond delay="0"/>
                                  </p:stCondLst>
                                  <p:childTnLst>
                                    <p:animMotion origin="layout" path="M 0.155904 -0.077219 C 0.066238 -0.000684 -0.029746 0.061817 -0.130147 0.109045 C -0.230770 0.156379 -0.335157 0.188056 -0.441233 0.203447" pathEditMode="relative">
                                      <p:cBhvr>
                                        <p:cTn id="13" dur="1000" fill="hold"/>
                                        <p:tgtEl>
                                          <p:spTgt spid="14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2"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DIBK 00 Eiendom 5 Sidebekk Analyse.png" descr="DIBK 00 Eiendom 5 Sidebekk Analyse.png"/>
          <p:cNvPicPr>
            <a:picLocks noChangeAspect="1"/>
          </p:cNvPicPr>
          <p:nvPr/>
        </p:nvPicPr>
        <p:blipFill>
          <a:blip r:embed="rId3"/>
          <a:stretch>
            <a:fillRect/>
          </a:stretch>
        </p:blipFill>
        <p:spPr>
          <a:xfrm>
            <a:off x="-12700" y="-7141"/>
            <a:ext cx="13030201" cy="9767882"/>
          </a:xfrm>
          <a:prstGeom prst="rect">
            <a:avLst/>
          </a:prstGeom>
          <a:ln w="12700">
            <a:miter lim="400000"/>
          </a:ln>
        </p:spPr>
      </p:pic>
      <p:pic>
        <p:nvPicPr>
          <p:cNvPr id="152" name="icons8-hand_cursor.png" descr="icons8-hand_cursor.png"/>
          <p:cNvPicPr>
            <a:picLocks noChangeAspect="1"/>
          </p:cNvPicPr>
          <p:nvPr/>
        </p:nvPicPr>
        <p:blipFill>
          <a:blip r:embed="rId4"/>
          <a:stretch>
            <a:fillRect/>
          </a:stretch>
        </p:blipFill>
        <p:spPr>
          <a:xfrm>
            <a:off x="2654300" y="8763000"/>
            <a:ext cx="275147" cy="322586"/>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000000 0.000000 C 0.014334 -0.001417 0.027294 0.011341 0.030498 0.030023 C 0.032321 0.040656 0.030510 0.051819 0.025552 0.060494" pathEditMode="relative">
                                      <p:cBhvr>
                                        <p:cTn id="6" dur="1000" fill="hold"/>
                                        <p:tgtEl>
                                          <p:spTgt spid="15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5F0DC"/>
        </a:solidFill>
        <a:effectLst/>
      </p:bgPr>
    </p:bg>
    <p:spTree>
      <p:nvGrpSpPr>
        <p:cNvPr id="1" name=""/>
        <p:cNvGrpSpPr/>
        <p:nvPr/>
      </p:nvGrpSpPr>
      <p:grpSpPr>
        <a:xfrm>
          <a:off x="0" y="0"/>
          <a:ext cx="0" cy="0"/>
          <a:chOff x="0" y="0"/>
          <a:chExt cx="0" cy="0"/>
        </a:xfrm>
      </p:grpSpPr>
      <p:pic>
        <p:nvPicPr>
          <p:cNvPr id="164" name="F87248D3-AE54-424C-924F-E41AF0363491 1.png" descr="F87248D3-AE54-424C-924F-E41AF0363491 1.png"/>
          <p:cNvPicPr>
            <a:picLocks noChangeAspect="1"/>
          </p:cNvPicPr>
          <p:nvPr/>
        </p:nvPicPr>
        <p:blipFill>
          <a:blip r:embed="rId3"/>
          <a:stretch>
            <a:fillRect/>
          </a:stretch>
        </p:blipFill>
        <p:spPr>
          <a:xfrm>
            <a:off x="5747457" y="1397075"/>
            <a:ext cx="8504483" cy="6375250"/>
          </a:xfrm>
          <a:prstGeom prst="rect">
            <a:avLst/>
          </a:prstGeom>
          <a:ln w="12700">
            <a:miter lim="400000"/>
          </a:ln>
        </p:spPr>
      </p:pic>
      <p:pic>
        <p:nvPicPr>
          <p:cNvPr id="165" name="DIBK 00 Eiendom 5 Overvann.png" descr="DIBK 00 Eiendom 5 Overvann.png"/>
          <p:cNvPicPr>
            <a:picLocks noChangeAspect="1"/>
          </p:cNvPicPr>
          <p:nvPr/>
        </p:nvPicPr>
        <p:blipFill>
          <a:blip r:embed="rId4"/>
          <a:srcRect t="11768" b="4295"/>
          <a:stretch>
            <a:fillRect/>
          </a:stretch>
        </p:blipFill>
        <p:spPr>
          <a:xfrm>
            <a:off x="494079" y="2715096"/>
            <a:ext cx="8614787" cy="5420497"/>
          </a:xfrm>
          <a:prstGeom prst="rect">
            <a:avLst/>
          </a:prstGeom>
          <a:ln w="12700">
            <a:miter lim="400000"/>
          </a:ln>
        </p:spPr>
      </p:pic>
      <p:pic>
        <p:nvPicPr>
          <p:cNvPr id="166" name="DIBK 00 Eiendom 5 Overvann Simulert.png" descr="DIBK 00 Eiendom 5 Overvann Simulert.png"/>
          <p:cNvPicPr>
            <a:picLocks noChangeAspect="1"/>
          </p:cNvPicPr>
          <p:nvPr/>
        </p:nvPicPr>
        <p:blipFill>
          <a:blip r:embed="rId5"/>
          <a:srcRect t="11768" b="4295"/>
          <a:stretch>
            <a:fillRect/>
          </a:stretch>
        </p:blipFill>
        <p:spPr>
          <a:xfrm>
            <a:off x="494079" y="2715096"/>
            <a:ext cx="8614787" cy="5420496"/>
          </a:xfrm>
          <a:prstGeom prst="rect">
            <a:avLst/>
          </a:prstGeom>
          <a:ln w="12700">
            <a:miter lim="400000"/>
          </a:ln>
        </p:spPr>
      </p:pic>
      <p:pic>
        <p:nvPicPr>
          <p:cNvPr id="167" name="iMac.png" descr="iMac.png"/>
          <p:cNvPicPr>
            <a:picLocks noChangeAspect="1"/>
          </p:cNvPicPr>
          <p:nvPr/>
        </p:nvPicPr>
        <p:blipFill>
          <a:blip r:embed="rId6"/>
          <a:srcRect/>
          <a:stretch>
            <a:fillRect/>
          </a:stretch>
        </p:blipFill>
        <p:spPr>
          <a:xfrm>
            <a:off x="139017" y="2361389"/>
            <a:ext cx="9325162" cy="738334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66"/>
                                        </p:tgtEl>
                                        <p:attrNameLst>
                                          <p:attrName>style.visibility</p:attrName>
                                        </p:attrNameLst>
                                      </p:cBhvr>
                                      <p:to>
                                        <p:strVal val="visible"/>
                                      </p:to>
                                    </p:set>
                                    <p:animEffect transition="in" filter="wipe(left)">
                                      <p:cBhvr>
                                        <p:cTn id="7" dur="5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 grpId="1"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5F0DC"/>
        </a:solidFill>
        <a:effectLst/>
      </p:bgPr>
    </p:bg>
    <p:spTree>
      <p:nvGrpSpPr>
        <p:cNvPr id="1" name=""/>
        <p:cNvGrpSpPr/>
        <p:nvPr/>
      </p:nvGrpSpPr>
      <p:grpSpPr>
        <a:xfrm>
          <a:off x="0" y="0"/>
          <a:ext cx="0" cy="0"/>
          <a:chOff x="0" y="0"/>
          <a:chExt cx="0" cy="0"/>
        </a:xfrm>
      </p:grpSpPr>
      <p:pic>
        <p:nvPicPr>
          <p:cNvPr id="170" name="F87248D3-AE54-424C-924F-E41AF0363491 3.png" descr="F87248D3-AE54-424C-924F-E41AF0363491 3.png"/>
          <p:cNvPicPr>
            <a:picLocks noChangeAspect="1"/>
          </p:cNvPicPr>
          <p:nvPr/>
        </p:nvPicPr>
        <p:blipFill>
          <a:blip r:embed="rId3"/>
          <a:stretch>
            <a:fillRect/>
          </a:stretch>
        </p:blipFill>
        <p:spPr>
          <a:xfrm>
            <a:off x="2541943" y="-1675041"/>
            <a:ext cx="13004801" cy="9748841"/>
          </a:xfrm>
          <a:prstGeom prst="rect">
            <a:avLst/>
          </a:prstGeom>
          <a:ln w="12700">
            <a:miter lim="400000"/>
          </a:ln>
        </p:spPr>
      </p:pic>
      <p:sp>
        <p:nvSpPr>
          <p:cNvPr id="171" name="Planene ferdigstilles"/>
          <p:cNvSpPr txBox="1"/>
          <p:nvPr/>
        </p:nvSpPr>
        <p:spPr>
          <a:xfrm>
            <a:off x="1632411" y="1988104"/>
            <a:ext cx="3594014" cy="86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2200" b="0">
                <a:latin typeface="Open Sans SemiBold"/>
                <a:ea typeface="Open Sans SemiBold"/>
                <a:cs typeface="Open Sans SemiBold"/>
                <a:sym typeface="Open Sans SemiBold"/>
              </a:defRPr>
            </a:lvl1pPr>
          </a:lstStyle>
          <a:p>
            <a:r>
              <a:t>Planene ferdigstilles</a:t>
            </a:r>
          </a:p>
        </p:txBody>
      </p:sp>
      <p:sp>
        <p:nvSpPr>
          <p:cNvPr id="172" name="Oppstartsmøte med kommunen går raskt unna…"/>
          <p:cNvSpPr txBox="1"/>
          <p:nvPr/>
        </p:nvSpPr>
        <p:spPr>
          <a:xfrm>
            <a:off x="4394021" y="6924781"/>
            <a:ext cx="7689223" cy="779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2200" b="0">
                <a:latin typeface="Open Sans SemiBold"/>
                <a:ea typeface="Open Sans SemiBold"/>
                <a:cs typeface="Open Sans SemiBold"/>
                <a:sym typeface="Open Sans SemiBold"/>
              </a:defRPr>
            </a:pPr>
            <a:r>
              <a:rPr dirty="0" err="1"/>
              <a:t>Oppstartsmøte</a:t>
            </a:r>
            <a:r>
              <a:rPr lang="nb-NO" dirty="0"/>
              <a:t>t</a:t>
            </a:r>
            <a:r>
              <a:rPr dirty="0"/>
              <a:t> med </a:t>
            </a:r>
            <a:r>
              <a:rPr dirty="0" err="1"/>
              <a:t>kommunen</a:t>
            </a:r>
            <a:r>
              <a:rPr dirty="0"/>
              <a:t> </a:t>
            </a:r>
            <a:r>
              <a:rPr dirty="0" err="1"/>
              <a:t>går</a:t>
            </a:r>
            <a:r>
              <a:rPr dirty="0"/>
              <a:t> </a:t>
            </a:r>
            <a:r>
              <a:rPr dirty="0" err="1"/>
              <a:t>raskt</a:t>
            </a:r>
            <a:r>
              <a:rPr dirty="0"/>
              <a:t> </a:t>
            </a:r>
            <a:r>
              <a:rPr dirty="0" err="1"/>
              <a:t>unna</a:t>
            </a:r>
            <a:r>
              <a:rPr dirty="0"/>
              <a:t> </a:t>
            </a:r>
          </a:p>
          <a:p>
            <a:pPr algn="l">
              <a:defRPr sz="2200" b="0">
                <a:latin typeface="Open Sans SemiBold"/>
                <a:ea typeface="Open Sans SemiBold"/>
                <a:cs typeface="Open Sans SemiBold"/>
                <a:sym typeface="Open Sans SemiBold"/>
              </a:defRPr>
            </a:pPr>
            <a:r>
              <a:rPr dirty="0"/>
              <a:t>- </a:t>
            </a:r>
            <a:r>
              <a:rPr dirty="0" err="1"/>
              <a:t>alle</a:t>
            </a:r>
            <a:r>
              <a:rPr dirty="0"/>
              <a:t> </a:t>
            </a:r>
            <a:r>
              <a:rPr dirty="0" err="1"/>
              <a:t>problemene</a:t>
            </a:r>
            <a:r>
              <a:rPr dirty="0"/>
              <a:t> </a:t>
            </a:r>
            <a:r>
              <a:rPr dirty="0" err="1"/>
              <a:t>er</a:t>
            </a:r>
            <a:r>
              <a:rPr dirty="0"/>
              <a:t> </a:t>
            </a:r>
            <a:r>
              <a:rPr dirty="0" err="1"/>
              <a:t>sjekket</a:t>
            </a:r>
            <a:r>
              <a:rPr dirty="0"/>
              <a:t> </a:t>
            </a:r>
            <a:r>
              <a:rPr dirty="0" err="1"/>
              <a:t>ut</a:t>
            </a:r>
            <a:r>
              <a:rPr dirty="0"/>
              <a:t> </a:t>
            </a:r>
            <a:r>
              <a:rPr dirty="0" err="1"/>
              <a:t>i</a:t>
            </a:r>
            <a:r>
              <a:rPr dirty="0"/>
              <a:t> </a:t>
            </a:r>
            <a:r>
              <a:rPr dirty="0" err="1"/>
              <a:t>forkant</a:t>
            </a:r>
            <a:r>
              <a:rPr dirty="0"/>
              <a:t>!</a:t>
            </a:r>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E832DABB-1CF4-064E-AD8B-7AA76E0C82C4}"/>
              </a:ext>
            </a:extLst>
          </p:cNvPr>
          <p:cNvPicPr>
            <a:picLocks noChangeAspect="1"/>
          </p:cNvPicPr>
          <p:nvPr/>
        </p:nvPicPr>
        <p:blipFill>
          <a:blip r:embed="rId3"/>
          <a:stretch>
            <a:fillRect/>
          </a:stretch>
        </p:blipFill>
        <p:spPr>
          <a:xfrm>
            <a:off x="-693" y="1"/>
            <a:ext cx="13005493" cy="9753600"/>
          </a:xfrm>
          <a:prstGeom prst="rect">
            <a:avLst/>
          </a:prstGeom>
        </p:spPr>
      </p:pic>
      <p:pic>
        <p:nvPicPr>
          <p:cNvPr id="2" name="Bilde 1">
            <a:extLst>
              <a:ext uri="{FF2B5EF4-FFF2-40B4-BE49-F238E27FC236}">
                <a16:creationId xmlns:a16="http://schemas.microsoft.com/office/drawing/2014/main" id="{E51E79C6-6E10-5344-8191-854093DEDFD6}"/>
              </a:ext>
            </a:extLst>
          </p:cNvPr>
          <p:cNvPicPr>
            <a:picLocks noChangeAspect="1"/>
          </p:cNvPicPr>
          <p:nvPr/>
        </p:nvPicPr>
        <p:blipFill rotWithShape="1">
          <a:blip r:embed="rId4"/>
          <a:srcRect l="5774" t="11557" r="5655" b="13190"/>
          <a:stretch/>
        </p:blipFill>
        <p:spPr>
          <a:xfrm>
            <a:off x="-693" y="2107096"/>
            <a:ext cx="13004800" cy="6215269"/>
          </a:xfrm>
          <a:prstGeom prst="rect">
            <a:avLst/>
          </a:prstGeom>
        </p:spPr>
      </p:pic>
    </p:spTree>
    <p:extLst>
      <p:ext uri="{BB962C8B-B14F-4D97-AF65-F5344CB8AC3E}">
        <p14:creationId xmlns:p14="http://schemas.microsoft.com/office/powerpoint/2010/main" val="361717994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5F0DC"/>
        </a:solidFill>
        <a:effectLst/>
      </p:bgPr>
    </p:bg>
    <p:spTree>
      <p:nvGrpSpPr>
        <p:cNvPr id="1" name=""/>
        <p:cNvGrpSpPr/>
        <p:nvPr/>
      </p:nvGrpSpPr>
      <p:grpSpPr>
        <a:xfrm>
          <a:off x="0" y="0"/>
          <a:ext cx="0" cy="0"/>
          <a:chOff x="0" y="0"/>
          <a:chExt cx="0" cy="0"/>
        </a:xfrm>
      </p:grpSpPr>
      <p:pic>
        <p:nvPicPr>
          <p:cNvPr id="176" name="AF89A783-9573-48DA-B760-A31610B12AE7 3.png" descr="AF89A783-9573-48DA-B760-A31610B12AE7 3.png"/>
          <p:cNvPicPr>
            <a:picLocks noChangeAspect="1"/>
          </p:cNvPicPr>
          <p:nvPr/>
        </p:nvPicPr>
        <p:blipFill>
          <a:blip r:embed="rId2"/>
          <a:stretch>
            <a:fillRect/>
          </a:stretch>
        </p:blipFill>
        <p:spPr>
          <a:xfrm>
            <a:off x="1150077" y="-2040702"/>
            <a:ext cx="13004801" cy="9748841"/>
          </a:xfrm>
          <a:prstGeom prst="rect">
            <a:avLst/>
          </a:prstGeom>
          <a:ln w="12700">
            <a:miter lim="400000"/>
          </a:ln>
        </p:spPr>
      </p:pic>
      <p:sp>
        <p:nvSpPr>
          <p:cNvPr id="177" name="Bård og hans familie bor i huset nærmest grensa for 200-årsflom.…"/>
          <p:cNvSpPr txBox="1"/>
          <p:nvPr/>
        </p:nvSpPr>
        <p:spPr>
          <a:xfrm>
            <a:off x="5079992" y="5905055"/>
            <a:ext cx="6466749" cy="17953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2200" b="0">
                <a:latin typeface="Open Sans Regular"/>
                <a:ea typeface="Open Sans Regular"/>
                <a:cs typeface="Open Sans Regular"/>
                <a:sym typeface="Open Sans Regular"/>
              </a:defRPr>
            </a:pPr>
            <a:r>
              <a:rPr dirty="0" err="1"/>
              <a:t>Bård</a:t>
            </a:r>
            <a:r>
              <a:rPr dirty="0"/>
              <a:t> </a:t>
            </a:r>
            <a:r>
              <a:rPr dirty="0" err="1"/>
              <a:t>og</a:t>
            </a:r>
            <a:r>
              <a:rPr dirty="0"/>
              <a:t> </a:t>
            </a:r>
            <a:r>
              <a:rPr dirty="0" err="1"/>
              <a:t>hans</a:t>
            </a:r>
            <a:r>
              <a:rPr dirty="0"/>
              <a:t> </a:t>
            </a:r>
            <a:r>
              <a:rPr dirty="0" err="1"/>
              <a:t>familie</a:t>
            </a:r>
            <a:r>
              <a:rPr dirty="0"/>
              <a:t> </a:t>
            </a:r>
            <a:r>
              <a:rPr dirty="0" err="1"/>
              <a:t>bor</a:t>
            </a:r>
            <a:r>
              <a:rPr dirty="0"/>
              <a:t> </a:t>
            </a:r>
            <a:r>
              <a:rPr dirty="0" err="1"/>
              <a:t>i</a:t>
            </a:r>
            <a:r>
              <a:rPr dirty="0"/>
              <a:t> </a:t>
            </a:r>
            <a:r>
              <a:rPr dirty="0" err="1"/>
              <a:t>huset</a:t>
            </a:r>
            <a:r>
              <a:rPr dirty="0"/>
              <a:t> </a:t>
            </a:r>
            <a:r>
              <a:rPr dirty="0" err="1"/>
              <a:t>nærmest</a:t>
            </a:r>
            <a:r>
              <a:rPr dirty="0"/>
              <a:t> </a:t>
            </a:r>
            <a:r>
              <a:rPr dirty="0" err="1"/>
              <a:t>grensa</a:t>
            </a:r>
            <a:r>
              <a:rPr dirty="0"/>
              <a:t> for 200-årsflom. </a:t>
            </a:r>
          </a:p>
          <a:p>
            <a:pPr algn="l">
              <a:defRPr sz="2200" b="0">
                <a:latin typeface="Open Sans Regular"/>
                <a:ea typeface="Open Sans Regular"/>
                <a:cs typeface="Open Sans Regular"/>
                <a:sym typeface="Open Sans Regular"/>
              </a:defRPr>
            </a:pPr>
            <a:endParaRPr dirty="0"/>
          </a:p>
          <a:p>
            <a:pPr algn="l">
              <a:defRPr sz="2200" b="0">
                <a:latin typeface="Open Sans Regular"/>
                <a:ea typeface="Open Sans Regular"/>
                <a:cs typeface="Open Sans Regular"/>
                <a:sym typeface="Open Sans Regular"/>
              </a:defRPr>
            </a:pPr>
            <a:r>
              <a:rPr dirty="0"/>
              <a:t>Han </a:t>
            </a:r>
            <a:r>
              <a:rPr dirty="0" err="1"/>
              <a:t>ønsker</a:t>
            </a:r>
            <a:r>
              <a:rPr dirty="0"/>
              <a:t> </a:t>
            </a:r>
            <a:r>
              <a:rPr dirty="0" err="1"/>
              <a:t>å</a:t>
            </a:r>
            <a:r>
              <a:rPr dirty="0"/>
              <a:t> </a:t>
            </a:r>
            <a:r>
              <a:rPr dirty="0" err="1"/>
              <a:t>sette</a:t>
            </a:r>
            <a:r>
              <a:rPr dirty="0"/>
              <a:t> </a:t>
            </a:r>
            <a:r>
              <a:rPr dirty="0" err="1"/>
              <a:t>opp</a:t>
            </a:r>
            <a:r>
              <a:rPr dirty="0"/>
              <a:t> </a:t>
            </a:r>
            <a:r>
              <a:rPr dirty="0" err="1"/>
              <a:t>en</a:t>
            </a:r>
            <a:r>
              <a:rPr dirty="0"/>
              <a:t> </a:t>
            </a:r>
            <a:r>
              <a:rPr dirty="0" err="1"/>
              <a:t>garasje</a:t>
            </a:r>
            <a:r>
              <a:rPr dirty="0"/>
              <a:t> </a:t>
            </a:r>
            <a:r>
              <a:rPr dirty="0" err="1"/>
              <a:t>og</a:t>
            </a:r>
            <a:r>
              <a:rPr dirty="0"/>
              <a:t> tar </a:t>
            </a:r>
            <a:r>
              <a:rPr dirty="0" err="1"/>
              <a:t>i</a:t>
            </a:r>
            <a:r>
              <a:rPr dirty="0"/>
              <a:t> </a:t>
            </a:r>
            <a:r>
              <a:rPr dirty="0" err="1"/>
              <a:t>bruk</a:t>
            </a:r>
            <a:r>
              <a:rPr dirty="0"/>
              <a:t> </a:t>
            </a:r>
            <a:r>
              <a:rPr dirty="0" err="1"/>
              <a:t>en</a:t>
            </a:r>
            <a:r>
              <a:rPr dirty="0"/>
              <a:t> </a:t>
            </a:r>
            <a:r>
              <a:rPr lang="nb-NO" dirty="0"/>
              <a:t>av de </a:t>
            </a:r>
            <a:r>
              <a:rPr dirty="0" err="1"/>
              <a:t>digitale</a:t>
            </a:r>
            <a:r>
              <a:rPr dirty="0"/>
              <a:t> </a:t>
            </a:r>
            <a:r>
              <a:rPr dirty="0" err="1"/>
              <a:t>søknadsløsningene</a:t>
            </a:r>
            <a:r>
              <a:rPr dirty="0"/>
              <a:t> </a:t>
            </a:r>
            <a:r>
              <a:rPr dirty="0" err="1"/>
              <a:t>som</a:t>
            </a:r>
            <a:r>
              <a:rPr dirty="0"/>
              <a:t> </a:t>
            </a:r>
            <a:r>
              <a:rPr lang="nb-NO" dirty="0"/>
              <a:t>finnes</a:t>
            </a:r>
            <a:r>
              <a:rPr dirty="0"/>
              <a:t> </a:t>
            </a:r>
            <a:r>
              <a:rPr dirty="0" err="1"/>
              <a:t>på</a:t>
            </a:r>
            <a:r>
              <a:rPr dirty="0"/>
              <a:t> </a:t>
            </a:r>
            <a:r>
              <a:rPr dirty="0" err="1"/>
              <a:t>markedet</a:t>
            </a:r>
            <a:r>
              <a:rPr dirty="0"/>
              <a:t>. </a:t>
            </a:r>
          </a:p>
        </p:txBody>
      </p:sp>
      <p:pic>
        <p:nvPicPr>
          <p:cNvPr id="178" name="733BBEF3-C5D2-4F34-99F9-F98DC8A33CC4 1.png" descr="733BBEF3-C5D2-4F34-99F9-F98DC8A33CC4 1.png"/>
          <p:cNvPicPr>
            <a:picLocks noChangeAspect="1"/>
          </p:cNvPicPr>
          <p:nvPr/>
        </p:nvPicPr>
        <p:blipFill>
          <a:blip r:embed="rId3"/>
          <a:srcRect l="39249" t="27496" r="33751" b="34141"/>
          <a:stretch>
            <a:fillRect/>
          </a:stretch>
        </p:blipFill>
        <p:spPr>
          <a:xfrm>
            <a:off x="1200520" y="4831259"/>
            <a:ext cx="3511126" cy="3739860"/>
          </a:xfrm>
          <a:prstGeom prst="rect">
            <a:avLst/>
          </a:prstGeom>
          <a:ln w="12700">
            <a:miter lim="400000"/>
          </a:ln>
        </p:spPr>
      </p:pic>
      <p:pic>
        <p:nvPicPr>
          <p:cNvPr id="179" name="AF89A783-9573-48DA-B760-A31610B12AE7 4.png" descr="AF89A783-9573-48DA-B760-A31610B12AE7 4.png"/>
          <p:cNvPicPr>
            <a:picLocks noChangeAspect="1"/>
          </p:cNvPicPr>
          <p:nvPr/>
        </p:nvPicPr>
        <p:blipFill>
          <a:blip r:embed="rId4"/>
          <a:stretch>
            <a:fillRect/>
          </a:stretch>
        </p:blipFill>
        <p:spPr>
          <a:xfrm>
            <a:off x="1150077" y="-2040702"/>
            <a:ext cx="13004801" cy="9748841"/>
          </a:xfrm>
          <a:prstGeom prst="rect">
            <a:avLst/>
          </a:prstGeom>
          <a:ln w="12700">
            <a:miter lim="400000"/>
          </a:ln>
        </p:spPr>
      </p:pic>
      <p:pic>
        <p:nvPicPr>
          <p:cNvPr id="180" name="DIBK 00 Eiendom 5.png" descr="DIBK 00 Eiendom 5.png"/>
          <p:cNvPicPr>
            <a:picLocks noChangeAspect="1"/>
          </p:cNvPicPr>
          <p:nvPr/>
        </p:nvPicPr>
        <p:blipFill>
          <a:blip r:embed="rId5"/>
          <a:srcRect b="16064"/>
          <a:stretch>
            <a:fillRect/>
          </a:stretch>
        </p:blipFill>
        <p:spPr>
          <a:xfrm>
            <a:off x="623047" y="5447444"/>
            <a:ext cx="3904517" cy="2456755"/>
          </a:xfrm>
          <a:prstGeom prst="rect">
            <a:avLst/>
          </a:prstGeom>
          <a:ln w="12700">
            <a:miter lim="400000"/>
          </a:ln>
        </p:spPr>
      </p:pic>
      <p:pic>
        <p:nvPicPr>
          <p:cNvPr id="181" name="iMac.png" descr="iMac.png"/>
          <p:cNvPicPr>
            <a:picLocks noChangeAspect="1"/>
          </p:cNvPicPr>
          <p:nvPr/>
        </p:nvPicPr>
        <p:blipFill>
          <a:blip r:embed="rId6"/>
          <a:srcRect/>
          <a:stretch>
            <a:fillRect/>
          </a:stretch>
        </p:blipFill>
        <p:spPr>
          <a:xfrm>
            <a:off x="461854" y="5284881"/>
            <a:ext cx="4226612" cy="3346486"/>
          </a:xfrm>
          <a:prstGeom prst="rect">
            <a:avLst/>
          </a:prstGeom>
          <a:ln w="12700">
            <a:miter lim="400000"/>
          </a:ln>
        </p:spPr>
      </p:pic>
      <p:sp>
        <p:nvSpPr>
          <p:cNvPr id="182" name="Verktøyet viser at garasjen kan settes opp innenfor grensen for 200-årsflom, så lenge den ikke plasseres innenfor grensen for 20-årsflom.…"/>
          <p:cNvSpPr txBox="1"/>
          <p:nvPr/>
        </p:nvSpPr>
        <p:spPr>
          <a:xfrm>
            <a:off x="5079991" y="5891165"/>
            <a:ext cx="6466749" cy="21339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2200" b="0">
                <a:latin typeface="Open Sans Regular"/>
                <a:ea typeface="Open Sans Regular"/>
                <a:cs typeface="Open Sans Regular"/>
                <a:sym typeface="Open Sans Regular"/>
              </a:defRPr>
            </a:pPr>
            <a:r>
              <a:rPr lang="nb-NO" dirty="0"/>
              <a:t>Løsningen</a:t>
            </a:r>
            <a:r>
              <a:rPr dirty="0"/>
              <a:t> </a:t>
            </a:r>
            <a:r>
              <a:rPr dirty="0" err="1"/>
              <a:t>viser</a:t>
            </a:r>
            <a:r>
              <a:rPr dirty="0"/>
              <a:t> at </a:t>
            </a:r>
            <a:r>
              <a:rPr dirty="0" err="1"/>
              <a:t>garasjen</a:t>
            </a:r>
            <a:r>
              <a:rPr dirty="0"/>
              <a:t> </a:t>
            </a:r>
            <a:r>
              <a:rPr dirty="0" err="1"/>
              <a:t>kan</a:t>
            </a:r>
            <a:r>
              <a:rPr dirty="0"/>
              <a:t> </a:t>
            </a:r>
            <a:r>
              <a:rPr dirty="0" err="1"/>
              <a:t>settes</a:t>
            </a:r>
            <a:r>
              <a:rPr dirty="0"/>
              <a:t> </a:t>
            </a:r>
            <a:r>
              <a:rPr dirty="0" err="1"/>
              <a:t>opp</a:t>
            </a:r>
            <a:r>
              <a:rPr dirty="0"/>
              <a:t> </a:t>
            </a:r>
            <a:r>
              <a:rPr dirty="0" err="1"/>
              <a:t>innenfor</a:t>
            </a:r>
            <a:r>
              <a:rPr dirty="0"/>
              <a:t> </a:t>
            </a:r>
            <a:r>
              <a:rPr dirty="0" err="1"/>
              <a:t>grensen</a:t>
            </a:r>
            <a:r>
              <a:rPr dirty="0"/>
              <a:t> for 200-årsflom, </a:t>
            </a:r>
            <a:r>
              <a:rPr dirty="0" err="1"/>
              <a:t>så</a:t>
            </a:r>
            <a:r>
              <a:rPr dirty="0"/>
              <a:t> </a:t>
            </a:r>
            <a:r>
              <a:rPr dirty="0" err="1"/>
              <a:t>lenge</a:t>
            </a:r>
            <a:r>
              <a:rPr dirty="0"/>
              <a:t> den </a:t>
            </a:r>
            <a:r>
              <a:rPr dirty="0" err="1"/>
              <a:t>ikke</a:t>
            </a:r>
            <a:r>
              <a:rPr dirty="0"/>
              <a:t> </a:t>
            </a:r>
            <a:r>
              <a:rPr dirty="0" err="1"/>
              <a:t>plasseres</a:t>
            </a:r>
            <a:r>
              <a:rPr dirty="0"/>
              <a:t> </a:t>
            </a:r>
            <a:r>
              <a:rPr dirty="0" err="1"/>
              <a:t>innenfor</a:t>
            </a:r>
            <a:r>
              <a:rPr dirty="0"/>
              <a:t> </a:t>
            </a:r>
            <a:r>
              <a:rPr dirty="0" err="1"/>
              <a:t>grensen</a:t>
            </a:r>
            <a:r>
              <a:rPr dirty="0"/>
              <a:t> for 20-årsflom.</a:t>
            </a:r>
          </a:p>
          <a:p>
            <a:pPr algn="l">
              <a:defRPr sz="2200" b="0">
                <a:latin typeface="Open Sans Regular"/>
                <a:ea typeface="Open Sans Regular"/>
                <a:cs typeface="Open Sans Regular"/>
                <a:sym typeface="Open Sans Regular"/>
              </a:defRPr>
            </a:pPr>
            <a:endParaRPr dirty="0"/>
          </a:p>
          <a:p>
            <a:pPr algn="l">
              <a:defRPr sz="2200" b="0">
                <a:latin typeface="Open Sans Regular"/>
                <a:ea typeface="Open Sans Regular"/>
                <a:cs typeface="Open Sans Regular"/>
                <a:sym typeface="Open Sans Regular"/>
              </a:defRPr>
            </a:pPr>
            <a:r>
              <a:rPr dirty="0" err="1"/>
              <a:t>Bård</a:t>
            </a:r>
            <a:r>
              <a:rPr dirty="0"/>
              <a:t> </a:t>
            </a:r>
            <a:r>
              <a:rPr dirty="0" err="1"/>
              <a:t>er</a:t>
            </a:r>
            <a:r>
              <a:rPr dirty="0"/>
              <a:t> </a:t>
            </a:r>
            <a:r>
              <a:rPr dirty="0" err="1"/>
              <a:t>fornøyd</a:t>
            </a:r>
            <a:r>
              <a:rPr dirty="0"/>
              <a:t> </a:t>
            </a:r>
            <a:r>
              <a:rPr dirty="0" err="1"/>
              <a:t>og</a:t>
            </a:r>
            <a:r>
              <a:rPr dirty="0"/>
              <a:t> </a:t>
            </a:r>
            <a:r>
              <a:rPr dirty="0" err="1"/>
              <a:t>fortsetter</a:t>
            </a:r>
            <a:r>
              <a:rPr dirty="0"/>
              <a:t> </a:t>
            </a:r>
            <a:r>
              <a:rPr dirty="0" err="1"/>
              <a:t>søknaden</a:t>
            </a:r>
            <a:r>
              <a:rPr dirty="0"/>
              <a:t> </a:t>
            </a:r>
            <a:r>
              <a:rPr dirty="0" err="1"/>
              <a:t>i</a:t>
            </a:r>
            <a:r>
              <a:rPr dirty="0"/>
              <a:t> </a:t>
            </a:r>
            <a:r>
              <a:rPr dirty="0" err="1"/>
              <a:t>det</a:t>
            </a:r>
            <a:r>
              <a:rPr dirty="0"/>
              <a:t> </a:t>
            </a:r>
            <a:r>
              <a:rPr dirty="0" err="1"/>
              <a:t>digitale</a:t>
            </a:r>
            <a:r>
              <a:rPr dirty="0"/>
              <a:t> </a:t>
            </a:r>
            <a:r>
              <a:rPr dirty="0" err="1"/>
              <a:t>verktøyet</a:t>
            </a:r>
            <a:r>
              <a:rPr dirty="0"/>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500"/>
                                  </p:stCondLst>
                                  <p:iterate>
                                    <p:tmAbs val="0"/>
                                  </p:iterate>
                                  <p:childTnLst>
                                    <p:set>
                                      <p:cBhvr>
                                        <p:cTn id="6" fill="hold"/>
                                        <p:tgtEl>
                                          <p:spTgt spid="178"/>
                                        </p:tgtEl>
                                        <p:attrNameLst>
                                          <p:attrName>style.visibility</p:attrName>
                                        </p:attrNameLst>
                                      </p:cBhvr>
                                      <p:to>
                                        <p:strVal val="visible"/>
                                      </p:to>
                                    </p:set>
                                    <p:anim calcmode="lin" valueType="num">
                                      <p:cBhvr>
                                        <p:cTn id="7" dur="600" fill="hold"/>
                                        <p:tgtEl>
                                          <p:spTgt spid="178"/>
                                        </p:tgtEl>
                                        <p:attrNameLst>
                                          <p:attrName>ppt_w</p:attrName>
                                        </p:attrNameLst>
                                      </p:cBhvr>
                                      <p:tavLst>
                                        <p:tav tm="0">
                                          <p:val>
                                            <p:fltVal val="0"/>
                                          </p:val>
                                        </p:tav>
                                        <p:tav tm="100000">
                                          <p:val>
                                            <p:strVal val="#ppt_w"/>
                                          </p:val>
                                        </p:tav>
                                      </p:tavLst>
                                    </p:anim>
                                    <p:anim calcmode="lin" valueType="num">
                                      <p:cBhvr>
                                        <p:cTn id="8" dur="600" fill="hold"/>
                                        <p:tgtEl>
                                          <p:spTgt spid="178"/>
                                        </p:tgtEl>
                                        <p:attrNameLst>
                                          <p:attrName>ppt_h</p:attrName>
                                        </p:attrNameLst>
                                      </p:cBhvr>
                                      <p:tavLst>
                                        <p:tav tm="0">
                                          <p:val>
                                            <p:fltVal val="0"/>
                                          </p:val>
                                        </p:tav>
                                        <p:tav tm="100000">
                                          <p:val>
                                            <p:strVal val="#ppt_h"/>
                                          </p:val>
                                        </p:tav>
                                      </p:tavLst>
                                    </p:anim>
                                  </p:childTnLst>
                                </p:cTn>
                              </p:par>
                            </p:childTnLst>
                          </p:cTn>
                        </p:par>
                        <p:par>
                          <p:cTn id="9" fill="hold">
                            <p:stCondLst>
                              <p:cond delay="1100"/>
                            </p:stCondLst>
                            <p:childTnLst>
                              <p:par>
                                <p:cTn id="10" presetID="23" presetClass="entr" presetSubtype="16" fill="hold" grpId="2" nodeType="afterEffect">
                                  <p:stCondLst>
                                    <p:cond delay="0"/>
                                  </p:stCondLst>
                                  <p:iterate>
                                    <p:tmAbs val="0"/>
                                  </p:iterate>
                                  <p:childTnLst>
                                    <p:set>
                                      <p:cBhvr>
                                        <p:cTn id="11" fill="hold"/>
                                        <p:tgtEl>
                                          <p:spTgt spid="177"/>
                                        </p:tgtEl>
                                        <p:attrNameLst>
                                          <p:attrName>style.visibility</p:attrName>
                                        </p:attrNameLst>
                                      </p:cBhvr>
                                      <p:to>
                                        <p:strVal val="visible"/>
                                      </p:to>
                                    </p:set>
                                    <p:anim calcmode="lin" valueType="num">
                                      <p:cBhvr>
                                        <p:cTn id="12" dur="600" fill="hold"/>
                                        <p:tgtEl>
                                          <p:spTgt spid="177"/>
                                        </p:tgtEl>
                                        <p:attrNameLst>
                                          <p:attrName>ppt_w</p:attrName>
                                        </p:attrNameLst>
                                      </p:cBhvr>
                                      <p:tavLst>
                                        <p:tav tm="0">
                                          <p:val>
                                            <p:fltVal val="0"/>
                                          </p:val>
                                        </p:tav>
                                        <p:tav tm="100000">
                                          <p:val>
                                            <p:strVal val="#ppt_w"/>
                                          </p:val>
                                        </p:tav>
                                      </p:tavLst>
                                    </p:anim>
                                    <p:anim calcmode="lin" valueType="num">
                                      <p:cBhvr>
                                        <p:cTn id="13" dur="600" fill="hold"/>
                                        <p:tgtEl>
                                          <p:spTgt spid="177"/>
                                        </p:tgtEl>
                                        <p:attrNameLst>
                                          <p:attrName>ppt_h</p:attrName>
                                        </p:attrNameLst>
                                      </p:cBhvr>
                                      <p:tavLst>
                                        <p:tav tm="0">
                                          <p:val>
                                            <p:fltVal val="0"/>
                                          </p:val>
                                        </p:tav>
                                        <p:tav tm="100000">
                                          <p:val>
                                            <p:strVal val="#ppt_h"/>
                                          </p:val>
                                        </p:tav>
                                      </p:tavLst>
                                    </p:anim>
                                  </p:childTnLst>
                                </p:cTn>
                              </p:par>
                            </p:childTnLst>
                          </p:cTn>
                        </p:par>
                        <p:par>
                          <p:cTn id="14" fill="hold">
                            <p:stCondLst>
                              <p:cond delay="1700"/>
                            </p:stCondLst>
                            <p:childTnLst>
                              <p:par>
                                <p:cTn id="15" presetID="23" presetClass="exit" presetSubtype="32" fill="hold" grpId="3" nodeType="afterEffect">
                                  <p:stCondLst>
                                    <p:cond delay="3000"/>
                                  </p:stCondLst>
                                  <p:iterate>
                                    <p:tmAbs val="0"/>
                                  </p:iterate>
                                  <p:childTnLst>
                                    <p:anim calcmode="lin" valueType="num">
                                      <p:cBhvr>
                                        <p:cTn id="16" dur="500" fill="hold"/>
                                        <p:tgtEl>
                                          <p:spTgt spid="178"/>
                                        </p:tgtEl>
                                        <p:attrNameLst>
                                          <p:attrName>ppt_w</p:attrName>
                                        </p:attrNameLst>
                                      </p:cBhvr>
                                      <p:tavLst>
                                        <p:tav tm="0">
                                          <p:val>
                                            <p:strVal val="ppt_w"/>
                                          </p:val>
                                        </p:tav>
                                        <p:tav tm="100000">
                                          <p:val>
                                            <p:fltVal val="0"/>
                                          </p:val>
                                        </p:tav>
                                      </p:tavLst>
                                    </p:anim>
                                    <p:anim calcmode="lin" valueType="num">
                                      <p:cBhvr>
                                        <p:cTn id="17" dur="500" fill="hold"/>
                                        <p:tgtEl>
                                          <p:spTgt spid="178"/>
                                        </p:tgtEl>
                                        <p:attrNameLst>
                                          <p:attrName>ppt_h</p:attrName>
                                        </p:attrNameLst>
                                      </p:cBhvr>
                                      <p:tavLst>
                                        <p:tav tm="0">
                                          <p:val>
                                            <p:strVal val="ppt_h"/>
                                          </p:val>
                                        </p:tav>
                                        <p:tav tm="100000">
                                          <p:val>
                                            <p:fltVal val="0"/>
                                          </p:val>
                                        </p:tav>
                                      </p:tavLst>
                                    </p:anim>
                                    <p:set>
                                      <p:cBhvr>
                                        <p:cTn id="18" fill="hold">
                                          <p:stCondLst>
                                            <p:cond delay="499"/>
                                          </p:stCondLst>
                                        </p:cTn>
                                        <p:tgtEl>
                                          <p:spTgt spid="178"/>
                                        </p:tgtEl>
                                        <p:attrNameLst>
                                          <p:attrName>style.visibility</p:attrName>
                                        </p:attrNameLst>
                                      </p:cBhvr>
                                      <p:to>
                                        <p:strVal val="hidden"/>
                                      </p:to>
                                    </p:set>
                                  </p:childTnLst>
                                </p:cTn>
                              </p:par>
                            </p:childTnLst>
                          </p:cTn>
                        </p:par>
                        <p:par>
                          <p:cTn id="19" fill="hold">
                            <p:stCondLst>
                              <p:cond delay="5200"/>
                            </p:stCondLst>
                            <p:childTnLst>
                              <p:par>
                                <p:cTn id="20" presetID="23" presetClass="entr" presetSubtype="16" fill="hold" grpId="4" nodeType="afterEffect">
                                  <p:stCondLst>
                                    <p:cond delay="0"/>
                                  </p:stCondLst>
                                  <p:iterate>
                                    <p:tmAbs val="0"/>
                                  </p:iterate>
                                  <p:childTnLst>
                                    <p:set>
                                      <p:cBhvr>
                                        <p:cTn id="21" fill="hold"/>
                                        <p:tgtEl>
                                          <p:spTgt spid="181"/>
                                        </p:tgtEl>
                                        <p:attrNameLst>
                                          <p:attrName>style.visibility</p:attrName>
                                        </p:attrNameLst>
                                      </p:cBhvr>
                                      <p:to>
                                        <p:strVal val="visible"/>
                                      </p:to>
                                    </p:set>
                                    <p:anim calcmode="lin" valueType="num">
                                      <p:cBhvr>
                                        <p:cTn id="22" dur="1000" fill="hold"/>
                                        <p:tgtEl>
                                          <p:spTgt spid="181"/>
                                        </p:tgtEl>
                                        <p:attrNameLst>
                                          <p:attrName>ppt_w</p:attrName>
                                        </p:attrNameLst>
                                      </p:cBhvr>
                                      <p:tavLst>
                                        <p:tav tm="0">
                                          <p:val>
                                            <p:fltVal val="0"/>
                                          </p:val>
                                        </p:tav>
                                        <p:tav tm="100000">
                                          <p:val>
                                            <p:strVal val="#ppt_w"/>
                                          </p:val>
                                        </p:tav>
                                      </p:tavLst>
                                    </p:anim>
                                    <p:anim calcmode="lin" valueType="num">
                                      <p:cBhvr>
                                        <p:cTn id="23" dur="1000" fill="hold"/>
                                        <p:tgtEl>
                                          <p:spTgt spid="181"/>
                                        </p:tgtEl>
                                        <p:attrNameLst>
                                          <p:attrName>ppt_h</p:attrName>
                                        </p:attrNameLst>
                                      </p:cBhvr>
                                      <p:tavLst>
                                        <p:tav tm="0">
                                          <p:val>
                                            <p:fltVal val="0"/>
                                          </p:val>
                                        </p:tav>
                                        <p:tav tm="100000">
                                          <p:val>
                                            <p:strVal val="#ppt_h"/>
                                          </p:val>
                                        </p:tav>
                                      </p:tavLst>
                                    </p:anim>
                                  </p:childTnLst>
                                </p:cTn>
                              </p:par>
                              <p:par>
                                <p:cTn id="24" presetID="23" presetClass="entr" presetSubtype="16" fill="hold" grpId="5" nodeType="withEffect">
                                  <p:stCondLst>
                                    <p:cond delay="0"/>
                                  </p:stCondLst>
                                  <p:iterate>
                                    <p:tmAbs val="0"/>
                                  </p:iterate>
                                  <p:childTnLst>
                                    <p:set>
                                      <p:cBhvr>
                                        <p:cTn id="25" fill="hold"/>
                                        <p:tgtEl>
                                          <p:spTgt spid="180"/>
                                        </p:tgtEl>
                                        <p:attrNameLst>
                                          <p:attrName>style.visibility</p:attrName>
                                        </p:attrNameLst>
                                      </p:cBhvr>
                                      <p:to>
                                        <p:strVal val="visible"/>
                                      </p:to>
                                    </p:set>
                                    <p:anim calcmode="lin" valueType="num">
                                      <p:cBhvr>
                                        <p:cTn id="26" dur="1000" fill="hold"/>
                                        <p:tgtEl>
                                          <p:spTgt spid="180"/>
                                        </p:tgtEl>
                                        <p:attrNameLst>
                                          <p:attrName>ppt_w</p:attrName>
                                        </p:attrNameLst>
                                      </p:cBhvr>
                                      <p:tavLst>
                                        <p:tav tm="0">
                                          <p:val>
                                            <p:fltVal val="0"/>
                                          </p:val>
                                        </p:tav>
                                        <p:tav tm="100000">
                                          <p:val>
                                            <p:strVal val="#ppt_w"/>
                                          </p:val>
                                        </p:tav>
                                      </p:tavLst>
                                    </p:anim>
                                    <p:anim calcmode="lin" valueType="num">
                                      <p:cBhvr>
                                        <p:cTn id="27" dur="1000" fill="hold"/>
                                        <p:tgtEl>
                                          <p:spTgt spid="180"/>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xit" presetSubtype="32" fill="hold" grpId="6" nodeType="clickEffect">
                                  <p:stCondLst>
                                    <p:cond delay="0"/>
                                  </p:stCondLst>
                                  <p:iterate>
                                    <p:tmAbs val="0"/>
                                  </p:iterate>
                                  <p:childTnLst>
                                    <p:anim calcmode="lin" valueType="num">
                                      <p:cBhvr>
                                        <p:cTn id="31" dur="600" fill="hold"/>
                                        <p:tgtEl>
                                          <p:spTgt spid="177"/>
                                        </p:tgtEl>
                                        <p:attrNameLst>
                                          <p:attrName>ppt_w</p:attrName>
                                        </p:attrNameLst>
                                      </p:cBhvr>
                                      <p:tavLst>
                                        <p:tav tm="0">
                                          <p:val>
                                            <p:strVal val="ppt_w"/>
                                          </p:val>
                                        </p:tav>
                                        <p:tav tm="100000">
                                          <p:val>
                                            <p:fltVal val="0"/>
                                          </p:val>
                                        </p:tav>
                                      </p:tavLst>
                                    </p:anim>
                                    <p:anim calcmode="lin" valueType="num">
                                      <p:cBhvr>
                                        <p:cTn id="32" dur="600" fill="hold"/>
                                        <p:tgtEl>
                                          <p:spTgt spid="177"/>
                                        </p:tgtEl>
                                        <p:attrNameLst>
                                          <p:attrName>ppt_h</p:attrName>
                                        </p:attrNameLst>
                                      </p:cBhvr>
                                      <p:tavLst>
                                        <p:tav tm="0">
                                          <p:val>
                                            <p:strVal val="ppt_h"/>
                                          </p:val>
                                        </p:tav>
                                        <p:tav tm="100000">
                                          <p:val>
                                            <p:fltVal val="0"/>
                                          </p:val>
                                        </p:tav>
                                      </p:tavLst>
                                    </p:anim>
                                    <p:set>
                                      <p:cBhvr>
                                        <p:cTn id="33" fill="hold">
                                          <p:stCondLst>
                                            <p:cond delay="599"/>
                                          </p:stCondLst>
                                        </p:cTn>
                                        <p:tgtEl>
                                          <p:spTgt spid="177"/>
                                        </p:tgtEl>
                                        <p:attrNameLst>
                                          <p:attrName>style.visibility</p:attrName>
                                        </p:attrNameLst>
                                      </p:cBhvr>
                                      <p:to>
                                        <p:strVal val="hidden"/>
                                      </p:to>
                                    </p:set>
                                  </p:childTnLst>
                                </p:cTn>
                              </p:par>
                            </p:childTnLst>
                          </p:cTn>
                        </p:par>
                        <p:par>
                          <p:cTn id="34" fill="hold">
                            <p:stCondLst>
                              <p:cond delay="600"/>
                            </p:stCondLst>
                            <p:childTnLst>
                              <p:par>
                                <p:cTn id="35" presetID="23" presetClass="entr" presetSubtype="16" fill="hold" grpId="7" nodeType="afterEffect">
                                  <p:stCondLst>
                                    <p:cond delay="0"/>
                                  </p:stCondLst>
                                  <p:iterate>
                                    <p:tmAbs val="0"/>
                                  </p:iterate>
                                  <p:childTnLst>
                                    <p:set>
                                      <p:cBhvr>
                                        <p:cTn id="36" fill="hold"/>
                                        <p:tgtEl>
                                          <p:spTgt spid="182"/>
                                        </p:tgtEl>
                                        <p:attrNameLst>
                                          <p:attrName>style.visibility</p:attrName>
                                        </p:attrNameLst>
                                      </p:cBhvr>
                                      <p:to>
                                        <p:strVal val="visible"/>
                                      </p:to>
                                    </p:set>
                                    <p:anim calcmode="lin" valueType="num">
                                      <p:cBhvr>
                                        <p:cTn id="37" dur="600" fill="hold"/>
                                        <p:tgtEl>
                                          <p:spTgt spid="182"/>
                                        </p:tgtEl>
                                        <p:attrNameLst>
                                          <p:attrName>ppt_w</p:attrName>
                                        </p:attrNameLst>
                                      </p:cBhvr>
                                      <p:tavLst>
                                        <p:tav tm="0">
                                          <p:val>
                                            <p:fltVal val="0"/>
                                          </p:val>
                                        </p:tav>
                                        <p:tav tm="100000">
                                          <p:val>
                                            <p:strVal val="#ppt_w"/>
                                          </p:val>
                                        </p:tav>
                                      </p:tavLst>
                                    </p:anim>
                                    <p:anim calcmode="lin" valueType="num">
                                      <p:cBhvr>
                                        <p:cTn id="38" dur="600" fill="hold"/>
                                        <p:tgtEl>
                                          <p:spTgt spid="182"/>
                                        </p:tgtEl>
                                        <p:attrNameLst>
                                          <p:attrName>ppt_h</p:attrName>
                                        </p:attrNameLst>
                                      </p:cBhvr>
                                      <p:tavLst>
                                        <p:tav tm="0">
                                          <p:val>
                                            <p:fltVal val="0"/>
                                          </p:val>
                                        </p:tav>
                                        <p:tav tm="100000">
                                          <p:val>
                                            <p:strVal val="#ppt_h"/>
                                          </p:val>
                                        </p:tav>
                                      </p:tavLst>
                                    </p:anim>
                                  </p:childTnLst>
                                </p:cTn>
                              </p:par>
                            </p:childTnLst>
                          </p:cTn>
                        </p:par>
                        <p:par>
                          <p:cTn id="39" fill="hold">
                            <p:stCondLst>
                              <p:cond delay="1200"/>
                            </p:stCondLst>
                            <p:childTnLst>
                              <p:par>
                                <p:cTn id="40" presetID="1" presetClass="exit" presetSubtype="0" fill="hold" grpId="8" nodeType="afterEffect">
                                  <p:stCondLst>
                                    <p:cond delay="1500"/>
                                  </p:stCondLst>
                                  <p:iterate>
                                    <p:tmAbs val="0"/>
                                  </p:iterate>
                                  <p:childTnLst>
                                    <p:set>
                                      <p:cBhvr>
                                        <p:cTn id="41" fill="hold">
                                          <p:stCondLst>
                                            <p:cond delay="0"/>
                                          </p:stCondLst>
                                        </p:cTn>
                                        <p:tgtEl>
                                          <p:spTgt spid="176"/>
                                        </p:tgtEl>
                                        <p:attrNameLst>
                                          <p:attrName>style.visibility</p:attrName>
                                        </p:attrNameLst>
                                      </p:cBhvr>
                                      <p:to>
                                        <p:strVal val="hidden"/>
                                      </p:to>
                                    </p:set>
                                  </p:childTnLst>
                                </p:cTn>
                              </p:par>
                            </p:childTnLst>
                          </p:cTn>
                        </p:par>
                        <p:par>
                          <p:cTn id="42" fill="hold">
                            <p:stCondLst>
                              <p:cond delay="2700"/>
                            </p:stCondLst>
                            <p:childTnLst>
                              <p:par>
                                <p:cTn id="43" presetID="1" presetClass="entr" presetSubtype="0" fill="hold" grpId="9" nodeType="afterEffect">
                                  <p:stCondLst>
                                    <p:cond delay="0"/>
                                  </p:stCondLst>
                                  <p:iterate>
                                    <p:tmAbs val="0"/>
                                  </p:iterate>
                                  <p:childTnLst>
                                    <p:set>
                                      <p:cBhvr>
                                        <p:cTn id="44" fill="hold"/>
                                        <p:tgtEl>
                                          <p:spTgt spid="1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8" animBg="1" advAuto="0"/>
      <p:bldP spid="177" grpId="2" animBg="1" advAuto="0"/>
      <p:bldP spid="177" grpId="6" animBg="1" advAuto="0"/>
      <p:bldP spid="178" grpId="1" animBg="1" advAuto="0"/>
      <p:bldP spid="178" grpId="3" animBg="1" advAuto="0"/>
      <p:bldP spid="179" grpId="9" animBg="1" advAuto="0"/>
      <p:bldP spid="180" grpId="5" animBg="1" advAuto="0"/>
      <p:bldP spid="181" grpId="4" animBg="1" advAuto="0"/>
      <p:bldP spid="182" grpId="7"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0DB6205-7E99-E840-9B3B-985CA7C0D719}"/>
              </a:ext>
            </a:extLst>
          </p:cNvPr>
          <p:cNvSpPr>
            <a:spLocks noGrp="1"/>
          </p:cNvSpPr>
          <p:nvPr>
            <p:ph type="title"/>
          </p:nvPr>
        </p:nvSpPr>
        <p:spPr/>
        <p:txBody>
          <a:bodyPr>
            <a:normAutofit/>
          </a:bodyPr>
          <a:lstStyle/>
          <a:p>
            <a:r>
              <a:rPr lang="nb-NO" sz="4000" dirty="0">
                <a:latin typeface="Arial" panose="020B0604020202020204" pitchFamily="34" charset="0"/>
                <a:cs typeface="Arial" panose="020B0604020202020204" pitchFamily="34" charset="0"/>
              </a:rPr>
              <a:t>Bakgrunn </a:t>
            </a:r>
            <a:br>
              <a:rPr lang="nb-NO" sz="4000" dirty="0">
                <a:latin typeface="Arial" panose="020B0604020202020204" pitchFamily="34" charset="0"/>
                <a:cs typeface="Arial" panose="020B0604020202020204" pitchFamily="34" charset="0"/>
              </a:rPr>
            </a:br>
            <a:r>
              <a:rPr lang="nb-NO" sz="4000" dirty="0">
                <a:latin typeface="Arial" panose="020B0604020202020204" pitchFamily="34" charset="0"/>
                <a:cs typeface="Arial" panose="020B0604020202020204" pitchFamily="34" charset="0"/>
              </a:rPr>
              <a:t>– og noen tips til den som skal presentere</a:t>
            </a:r>
          </a:p>
        </p:txBody>
      </p:sp>
      <p:sp>
        <p:nvSpPr>
          <p:cNvPr id="3" name="Plassholder for tekst 2">
            <a:extLst>
              <a:ext uri="{FF2B5EF4-FFF2-40B4-BE49-F238E27FC236}">
                <a16:creationId xmlns:a16="http://schemas.microsoft.com/office/drawing/2014/main" id="{5AD7DBBA-FE16-B247-B6C5-C39859B15C3F}"/>
              </a:ext>
            </a:extLst>
          </p:cNvPr>
          <p:cNvSpPr>
            <a:spLocks noGrp="1"/>
          </p:cNvSpPr>
          <p:nvPr>
            <p:ph type="body" idx="1"/>
          </p:nvPr>
        </p:nvSpPr>
        <p:spPr/>
        <p:txBody>
          <a:bodyPr anchor="t">
            <a:normAutofit/>
          </a:bodyPr>
          <a:lstStyle/>
          <a:p>
            <a:pPr marL="0" indent="0">
              <a:buNone/>
            </a:pPr>
            <a:r>
              <a:rPr lang="nb-NO" sz="1600" b="1" dirty="0">
                <a:latin typeface="Lato" panose="020F0502020204030203" pitchFamily="34" charset="0"/>
                <a:ea typeface="Lato" panose="020F0502020204030203" pitchFamily="34" charset="0"/>
                <a:cs typeface="Lato" panose="020F0502020204030203" pitchFamily="34" charset="0"/>
              </a:rPr>
              <a:t>Hensikt</a:t>
            </a:r>
            <a:br>
              <a:rPr lang="nb-NO" sz="1600" b="1" dirty="0">
                <a:latin typeface="Lato" panose="020F0502020204030203" pitchFamily="34" charset="0"/>
                <a:ea typeface="Lato" panose="020F0502020204030203" pitchFamily="34" charset="0"/>
                <a:cs typeface="Lato" panose="020F0502020204030203" pitchFamily="34" charset="0"/>
              </a:rPr>
            </a:br>
            <a:r>
              <a:rPr lang="nb-NO" sz="1600" dirty="0">
                <a:latin typeface="Lato" panose="020F0502020204030203" pitchFamily="34" charset="0"/>
                <a:ea typeface="Lato" panose="020F0502020204030203" pitchFamily="34" charset="0"/>
                <a:cs typeface="Lato" panose="020F0502020204030203" pitchFamily="34" charset="0"/>
              </a:rPr>
              <a:t>Det finnes i alt 15 sektormyndigheter som eier data som kan ha betydning for utfallet av en byggesøknad. NVE er en av dem. Ofte vet ikke søkerne om disse forholdene på forhånd og det er utfordrende for dem å forstå hva de betyr for søknaden. De dukker gjerne opp sent i prosessen, etter at søkeren har investert mye i prosjektet, både emosjonelt, i tid brukt til planlegging og kanskje også kostnader, for eksempel til arkitekthjelp. </a:t>
            </a:r>
            <a:br>
              <a:rPr lang="nb-NO" sz="1600" dirty="0">
                <a:latin typeface="Lato" panose="020F0502020204030203" pitchFamily="34" charset="0"/>
                <a:ea typeface="Lato" panose="020F0502020204030203" pitchFamily="34" charset="0"/>
                <a:cs typeface="Lato" panose="020F0502020204030203" pitchFamily="34" charset="0"/>
              </a:rPr>
            </a:br>
            <a:br>
              <a:rPr lang="nb-NO" sz="1600" dirty="0">
                <a:latin typeface="Lato" panose="020F0502020204030203" pitchFamily="34" charset="0"/>
                <a:ea typeface="Lato" panose="020F0502020204030203" pitchFamily="34" charset="0"/>
                <a:cs typeface="Lato" panose="020F0502020204030203" pitchFamily="34" charset="0"/>
              </a:rPr>
            </a:br>
            <a:r>
              <a:rPr lang="nb-NO" sz="1600" dirty="0">
                <a:latin typeface="Lato" panose="020F0502020204030203" pitchFamily="34" charset="0"/>
                <a:ea typeface="Lato" panose="020F0502020204030203" pitchFamily="34" charset="0"/>
                <a:cs typeface="Lato" panose="020F0502020204030203" pitchFamily="34" charset="0"/>
              </a:rPr>
              <a:t>Denne demonstratoren har til hensikt å vise hvordan tilgjengeliggjøring av temadata kan forenkle byggesøknadsprosessen for alle involverte parter. Den viser et tenkt framtidig scenario, med fokus på søkerens opplevelse av prosessen.</a:t>
            </a:r>
            <a:br>
              <a:rPr lang="nb-NO" sz="1600" dirty="0">
                <a:latin typeface="Lato" panose="020F0502020204030203" pitchFamily="34" charset="0"/>
                <a:ea typeface="Lato" panose="020F0502020204030203" pitchFamily="34" charset="0"/>
                <a:cs typeface="Lato" panose="020F0502020204030203" pitchFamily="34" charset="0"/>
              </a:rPr>
            </a:br>
            <a:br>
              <a:rPr lang="nb-NO" sz="1600" dirty="0">
                <a:latin typeface="Lato" panose="020F0502020204030203" pitchFamily="34" charset="0"/>
                <a:ea typeface="Lato" panose="020F0502020204030203" pitchFamily="34" charset="0"/>
                <a:cs typeface="Lato" panose="020F0502020204030203" pitchFamily="34" charset="0"/>
              </a:rPr>
            </a:br>
            <a:r>
              <a:rPr lang="nb-NO" sz="1600" b="1" dirty="0">
                <a:latin typeface="Lato" panose="020F0502020204030203" pitchFamily="34" charset="0"/>
                <a:ea typeface="Lato" panose="020F0502020204030203" pitchFamily="34" charset="0"/>
                <a:cs typeface="Lato" panose="020F0502020204030203" pitchFamily="34" charset="0"/>
              </a:rPr>
              <a:t>Instruksjoner</a:t>
            </a:r>
            <a:br>
              <a:rPr lang="nb-NO" sz="1600" dirty="0">
                <a:latin typeface="Lato" panose="020F0502020204030203" pitchFamily="34" charset="0"/>
                <a:ea typeface="Lato" panose="020F0502020204030203" pitchFamily="34" charset="0"/>
                <a:cs typeface="Lato" panose="020F0502020204030203" pitchFamily="34" charset="0"/>
              </a:rPr>
            </a:br>
            <a:r>
              <a:rPr lang="nb-NO" sz="1600" dirty="0">
                <a:latin typeface="Lato" panose="020F0502020204030203" pitchFamily="34" charset="0"/>
                <a:ea typeface="Lato" panose="020F0502020204030203" pitchFamily="34" charset="0"/>
                <a:cs typeface="Lato" panose="020F0502020204030203" pitchFamily="34" charset="0"/>
              </a:rPr>
              <a:t>For å vise historien, ta opp presentasjonen i presentasjonsvisning (velg Lysbildefremvisning/ Presentasjonsvisning). Da vil du se «manus» i notatfeltet på skjermen på egen </a:t>
            </a:r>
            <a:r>
              <a:rPr lang="nb-NO" sz="1600" dirty="0" err="1">
                <a:latin typeface="Lato" panose="020F0502020204030203" pitchFamily="34" charset="0"/>
                <a:ea typeface="Lato" panose="020F0502020204030203" pitchFamily="34" charset="0"/>
                <a:cs typeface="Lato" panose="020F0502020204030203" pitchFamily="34" charset="0"/>
              </a:rPr>
              <a:t>laptop</a:t>
            </a:r>
            <a:r>
              <a:rPr lang="nb-NO" sz="1600" dirty="0">
                <a:latin typeface="Lato" panose="020F0502020204030203" pitchFamily="34" charset="0"/>
                <a:ea typeface="Lato" panose="020F0502020204030203" pitchFamily="34" charset="0"/>
                <a:cs typeface="Lato" panose="020F0502020204030203" pitchFamily="34" charset="0"/>
              </a:rPr>
              <a:t>. Deler av presentasjonen har innebygde animasjoner. For å få flyt i historien er det angitt når i manuset du skal klikke deg videre til neste bilde eller animasjon.</a:t>
            </a:r>
            <a:br>
              <a:rPr lang="nb-NO" sz="1600" dirty="0">
                <a:latin typeface="Lato" panose="020F0502020204030203" pitchFamily="34" charset="0"/>
                <a:ea typeface="Lato" panose="020F0502020204030203" pitchFamily="34" charset="0"/>
                <a:cs typeface="Lato" panose="020F0502020204030203" pitchFamily="34" charset="0"/>
              </a:rPr>
            </a:br>
            <a:br>
              <a:rPr lang="nb-NO" sz="1600" dirty="0">
                <a:latin typeface="Lato" panose="020F0502020204030203" pitchFamily="34" charset="0"/>
                <a:ea typeface="Lato" panose="020F0502020204030203" pitchFamily="34" charset="0"/>
                <a:cs typeface="Lato" panose="020F0502020204030203" pitchFamily="34" charset="0"/>
              </a:rPr>
            </a:br>
            <a:r>
              <a:rPr lang="nb-NO" sz="1600" b="1" dirty="0">
                <a:latin typeface="Lato" panose="020F0502020204030203" pitchFamily="34" charset="0"/>
                <a:ea typeface="Lato" panose="020F0502020204030203" pitchFamily="34" charset="0"/>
                <a:cs typeface="Lato" panose="020F0502020204030203" pitchFamily="34" charset="0"/>
              </a:rPr>
              <a:t>Hvem som står bak</a:t>
            </a:r>
            <a:br>
              <a:rPr lang="nb-NO" sz="1600" b="1" dirty="0">
                <a:latin typeface="Lato" panose="020F0502020204030203" pitchFamily="34" charset="0"/>
                <a:ea typeface="Lato" panose="020F0502020204030203" pitchFamily="34" charset="0"/>
                <a:cs typeface="Lato" panose="020F0502020204030203" pitchFamily="34" charset="0"/>
              </a:rPr>
            </a:br>
            <a:r>
              <a:rPr lang="nb-NO" sz="1600" dirty="0">
                <a:latin typeface="Lato" panose="020F0502020204030203" pitchFamily="34" charset="0"/>
                <a:ea typeface="Lato" panose="020F0502020204030203" pitchFamily="34" charset="0"/>
                <a:cs typeface="Lato" panose="020F0502020204030203" pitchFamily="34" charset="0"/>
              </a:rPr>
              <a:t>Denne demoen er utarbeidet i et samarbeid mellom Direktoratet for </a:t>
            </a:r>
            <a:r>
              <a:rPr lang="nb-NO" sz="1600" dirty="0" err="1">
                <a:latin typeface="Lato" panose="020F0502020204030203" pitchFamily="34" charset="0"/>
                <a:ea typeface="Lato" panose="020F0502020204030203" pitchFamily="34" charset="0"/>
                <a:cs typeface="Lato" panose="020F0502020204030203" pitchFamily="34" charset="0"/>
              </a:rPr>
              <a:t>Byggkvalitet</a:t>
            </a:r>
            <a:r>
              <a:rPr lang="nb-NO" sz="1600" dirty="0">
                <a:latin typeface="Lato" panose="020F0502020204030203" pitchFamily="34" charset="0"/>
                <a:ea typeface="Lato" panose="020F0502020204030203" pitchFamily="34" charset="0"/>
                <a:cs typeface="Lato" panose="020F0502020204030203" pitchFamily="34" charset="0"/>
              </a:rPr>
              <a:t>, Kartverket, </a:t>
            </a:r>
            <a:r>
              <a:rPr lang="nb-NO" sz="1600" dirty="0" err="1">
                <a:latin typeface="Lato" panose="020F0502020204030203" pitchFamily="34" charset="0"/>
                <a:ea typeface="Lato" panose="020F0502020204030203" pitchFamily="34" charset="0"/>
                <a:cs typeface="Lato" panose="020F0502020204030203" pitchFamily="34" charset="0"/>
              </a:rPr>
              <a:t>GeoData</a:t>
            </a:r>
            <a:r>
              <a:rPr lang="nb-NO" sz="1600" dirty="0">
                <a:latin typeface="Lato" panose="020F0502020204030203" pitchFamily="34" charset="0"/>
                <a:ea typeface="Lato" panose="020F0502020204030203" pitchFamily="34" charset="0"/>
                <a:cs typeface="Lato" panose="020F0502020204030203" pitchFamily="34" charset="0"/>
              </a:rPr>
              <a:t> AS og </a:t>
            </a:r>
            <a:r>
              <a:rPr lang="nb-NO" sz="1600" dirty="0" err="1">
                <a:latin typeface="Lato" panose="020F0502020204030203" pitchFamily="34" charset="0"/>
                <a:ea typeface="Lato" panose="020F0502020204030203" pitchFamily="34" charset="0"/>
                <a:cs typeface="Lato" panose="020F0502020204030203" pitchFamily="34" charset="0"/>
              </a:rPr>
              <a:t>Mindshift</a:t>
            </a:r>
            <a:r>
              <a:rPr lang="nb-NO" sz="1600" dirty="0">
                <a:latin typeface="Lato" panose="020F0502020204030203" pitchFamily="34" charset="0"/>
                <a:ea typeface="Lato" panose="020F0502020204030203" pitchFamily="34" charset="0"/>
                <a:cs typeface="Lato" panose="020F0502020204030203" pitchFamily="34" charset="0"/>
              </a:rPr>
              <a:t> AS, som ett av tiltakene under </a:t>
            </a:r>
            <a:r>
              <a:rPr lang="nb-NO" sz="1600" dirty="0" err="1">
                <a:latin typeface="Lato" panose="020F0502020204030203" pitchFamily="34" charset="0"/>
                <a:ea typeface="Lato" panose="020F0502020204030203" pitchFamily="34" charset="0"/>
                <a:cs typeface="Lato" panose="020F0502020204030203" pitchFamily="34" charset="0"/>
              </a:rPr>
              <a:t>GeoLett</a:t>
            </a:r>
            <a:r>
              <a:rPr lang="nb-NO" sz="1600" dirty="0">
                <a:latin typeface="Lato" panose="020F0502020204030203" pitchFamily="34" charset="0"/>
                <a:ea typeface="Lato" panose="020F0502020204030203" pitchFamily="34" charset="0"/>
                <a:cs typeface="Lato" panose="020F0502020204030203" pitchFamily="34" charset="0"/>
              </a:rPr>
              <a:t>-prosjektet.</a:t>
            </a:r>
            <a:endParaRPr lang="nb-NO" sz="1600" b="1"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95099359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9073C6AF-AB5C-844C-947C-3C969A410A8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3535"/>
            <a:ext cx="13157200" cy="9794714"/>
          </a:xfrm>
          <a:prstGeom prst="rect">
            <a:avLst/>
          </a:prstGeom>
        </p:spPr>
      </p:pic>
      <p:sp>
        <p:nvSpPr>
          <p:cNvPr id="16"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6943917" y="3860154"/>
            <a:ext cx="6060883" cy="5902391"/>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68580" tIns="34290" rIns="68580" bIns="34290" rtlCol="0" anchor="t">
            <a:normAutofit/>
          </a:bodyPr>
          <a:lstStyle/>
          <a:p>
            <a:pPr marL="0" marR="0" lvl="0" indent="0" algn="ctr" defTabSz="584200" rtl="0" eaLnBrk="1" fontAlgn="auto" latinLnBrk="0" hangingPunct="0">
              <a:lnSpc>
                <a:spcPct val="100000"/>
              </a:lnSpc>
              <a:spcBef>
                <a:spcPts val="0"/>
              </a:spcBef>
              <a:spcAft>
                <a:spcPts val="750"/>
              </a:spcAft>
              <a:buClr>
                <a:srgbClr val="000000"/>
              </a:buClr>
              <a:buSzPct val="100000"/>
              <a:buFontTx/>
              <a:buNone/>
              <a:tabLst/>
              <a:defRPr/>
            </a:pPr>
            <a:endParaRPr kumimoji="0" lang="en-US" sz="1200" b="1" i="0" u="none" strike="noStrike" kern="0" cap="all"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3" name="TekstSylinder 2">
            <a:extLst>
              <a:ext uri="{FF2B5EF4-FFF2-40B4-BE49-F238E27FC236}">
                <a16:creationId xmlns:a16="http://schemas.microsoft.com/office/drawing/2014/main" id="{35CBBB9E-D9BA-7A4E-AD9A-AAC5600274F2}"/>
              </a:ext>
            </a:extLst>
          </p:cNvPr>
          <p:cNvSpPr txBox="1"/>
          <p:nvPr/>
        </p:nvSpPr>
        <p:spPr>
          <a:xfrm>
            <a:off x="7547318" y="5310710"/>
            <a:ext cx="5275808" cy="1956326"/>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Neue"/>
              </a:rPr>
              <a:t>Utbygging</a:t>
            </a:r>
            <a:r>
              <a:rPr kumimoji="0" lang="en-US" sz="32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Neue"/>
              </a:rPr>
              <a:t> </a:t>
            </a:r>
            <a:r>
              <a:rPr kumimoji="0" lang="en-US" sz="3200" b="0" i="0" u="none" strike="noStrike" kern="1200" cap="none" spc="0" normalizeH="0" baseline="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Neue"/>
              </a:rPr>
              <a:t>langs</a:t>
            </a:r>
            <a:r>
              <a:rPr kumimoji="0" lang="en-US" sz="32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Neue"/>
              </a:rPr>
              <a:t> </a:t>
            </a:r>
            <a:r>
              <a:rPr kumimoji="0" lang="en-US" sz="3200" b="0" i="0" u="none" strike="noStrike" kern="1200" cap="none" spc="0" normalizeH="0" baseline="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Neue"/>
              </a:rPr>
              <a:t>Drammenselva</a:t>
            </a:r>
            <a:endParaRPr kumimoji="0" lang="en-US" sz="32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Neue"/>
            </a:endParaRPr>
          </a:p>
        </p:txBody>
      </p:sp>
      <p:cxnSp>
        <p:nvCxnSpPr>
          <p:cNvPr id="18" name="Straight Connector 17">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686333" y="7330439"/>
            <a:ext cx="997781"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7" name="TekstSylinder 6">
            <a:extLst>
              <a:ext uri="{FF2B5EF4-FFF2-40B4-BE49-F238E27FC236}">
                <a16:creationId xmlns:a16="http://schemas.microsoft.com/office/drawing/2014/main" id="{91D7DAF8-87EB-F540-BE95-04842191DE18}"/>
              </a:ext>
            </a:extLst>
          </p:cNvPr>
          <p:cNvSpPr txBox="1"/>
          <p:nvPr/>
        </p:nvSpPr>
        <p:spPr>
          <a:xfrm>
            <a:off x="7547318" y="7084764"/>
            <a:ext cx="5275808" cy="1956326"/>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Neue"/>
              </a:rPr>
              <a:t>Hvordan</a:t>
            </a:r>
            <a:r>
              <a:rPr kumimoji="0" lang="en-US" sz="16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Neue"/>
              </a:rPr>
              <a:t> </a:t>
            </a:r>
            <a:r>
              <a:rPr kumimoji="0" lang="en-US" sz="1600" b="0" i="0" u="none" strike="noStrike" kern="1200" cap="none" spc="0" normalizeH="0" baseline="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Neue"/>
              </a:rPr>
              <a:t>temadata</a:t>
            </a:r>
            <a:r>
              <a:rPr kumimoji="0" lang="en-US" sz="16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Neue"/>
              </a:rPr>
              <a:t> </a:t>
            </a:r>
            <a:r>
              <a:rPr kumimoji="0" lang="en-US" sz="1600" b="0" i="0" u="none" strike="noStrike" kern="1200" cap="none" spc="0" normalizeH="0" baseline="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Neue"/>
              </a:rPr>
              <a:t>i</a:t>
            </a:r>
            <a:r>
              <a:rPr kumimoji="0" lang="en-US" sz="16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Neue"/>
              </a:rPr>
              <a:t> </a:t>
            </a:r>
            <a:r>
              <a:rPr kumimoji="0" lang="en-US" sz="1600" b="0" i="0" u="none" strike="noStrike" kern="1200" cap="none" spc="0" normalizeH="0" baseline="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Neue"/>
              </a:rPr>
              <a:t>digitale</a:t>
            </a:r>
            <a:r>
              <a:rPr kumimoji="0" lang="en-US" sz="16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Neue"/>
              </a:rPr>
              <a:t> </a:t>
            </a:r>
            <a:r>
              <a:rPr kumimoji="0" lang="en-US" sz="1600" b="0" i="0" u="none" strike="noStrike" kern="1200" cap="none" spc="0" normalizeH="0" baseline="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Neue"/>
              </a:rPr>
              <a:t>byggesøknads</a:t>
            </a:r>
            <a:r>
              <a:rPr kumimoji="0" lang="en-US" sz="16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Neue"/>
              </a:rPr>
              <a:t>-</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Neue"/>
              </a:rPr>
              <a:t>løsninger</a:t>
            </a:r>
            <a:r>
              <a:rPr kumimoji="0" lang="en-US" sz="16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Neue"/>
              </a:rPr>
              <a:t> </a:t>
            </a:r>
            <a:r>
              <a:rPr kumimoji="0" lang="en-US" sz="1600" b="0" i="0" u="none" strike="noStrike" kern="1200" cap="none" spc="0" normalizeH="0" baseline="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Neue"/>
              </a:rPr>
              <a:t>kan</a:t>
            </a:r>
            <a:r>
              <a:rPr kumimoji="0" lang="en-US" sz="16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Neue"/>
              </a:rPr>
              <a:t> </a:t>
            </a:r>
            <a:r>
              <a:rPr kumimoji="0" lang="en-US" sz="1600" b="0" i="0" u="none" strike="noStrike" kern="1200" cap="none" spc="0" normalizeH="0" baseline="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Neue"/>
              </a:rPr>
              <a:t>forenkle</a:t>
            </a:r>
            <a:r>
              <a:rPr kumimoji="0" lang="en-US" sz="16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Neue"/>
              </a:rPr>
              <a:t> </a:t>
            </a:r>
            <a:r>
              <a:rPr kumimoji="0" lang="en-US" sz="1600" b="0" i="0" u="none" strike="noStrike" kern="1200" cap="none" spc="0" normalizeH="0" baseline="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Neue"/>
              </a:rPr>
              <a:t>prosessen</a:t>
            </a:r>
            <a:r>
              <a:rPr kumimoji="0" lang="en-US" sz="16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Neue"/>
              </a:rPr>
              <a:t> </a:t>
            </a:r>
          </a:p>
        </p:txBody>
      </p:sp>
    </p:spTree>
    <p:extLst>
      <p:ext uri="{BB962C8B-B14F-4D97-AF65-F5344CB8AC3E}">
        <p14:creationId xmlns:p14="http://schemas.microsoft.com/office/powerpoint/2010/main" val="406782872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5F0DC"/>
        </a:solidFill>
        <a:effectLst/>
      </p:bgPr>
    </p:bg>
    <p:spTree>
      <p:nvGrpSpPr>
        <p:cNvPr id="1" name=""/>
        <p:cNvGrpSpPr/>
        <p:nvPr/>
      </p:nvGrpSpPr>
      <p:grpSpPr>
        <a:xfrm>
          <a:off x="0" y="0"/>
          <a:ext cx="0" cy="0"/>
          <a:chOff x="0" y="0"/>
          <a:chExt cx="0" cy="0"/>
        </a:xfrm>
      </p:grpSpPr>
      <p:pic>
        <p:nvPicPr>
          <p:cNvPr id="119" name="F87248D3-AE54-424C-924F-E41AF0363491.png" descr="F87248D3-AE54-424C-924F-E41AF0363491.png"/>
          <p:cNvPicPr>
            <a:picLocks noChangeAspect="1"/>
          </p:cNvPicPr>
          <p:nvPr/>
        </p:nvPicPr>
        <p:blipFill>
          <a:blip r:embed="rId3"/>
          <a:stretch>
            <a:fillRect/>
          </a:stretch>
        </p:blipFill>
        <p:spPr>
          <a:xfrm>
            <a:off x="365894" y="-2391395"/>
            <a:ext cx="13004801" cy="9748841"/>
          </a:xfrm>
          <a:prstGeom prst="rect">
            <a:avLst/>
          </a:prstGeom>
          <a:ln w="12700">
            <a:miter lim="400000"/>
          </a:ln>
        </p:spPr>
      </p:pic>
      <p:pic>
        <p:nvPicPr>
          <p:cNvPr id="120" name="Group 2.png" descr="Group 2.png"/>
          <p:cNvPicPr>
            <a:picLocks noChangeAspect="1"/>
          </p:cNvPicPr>
          <p:nvPr/>
        </p:nvPicPr>
        <p:blipFill>
          <a:blip r:embed="rId4"/>
          <a:stretch>
            <a:fillRect/>
          </a:stretch>
        </p:blipFill>
        <p:spPr>
          <a:xfrm>
            <a:off x="1146517" y="5657281"/>
            <a:ext cx="5562601" cy="3314701"/>
          </a:xfrm>
          <a:prstGeom prst="rect">
            <a:avLst/>
          </a:prstGeom>
          <a:ln w="12700">
            <a:miter lim="400000"/>
          </a:ln>
        </p:spPr>
      </p:pic>
      <p:sp>
        <p:nvSpPr>
          <p:cNvPr id="121" name="«Vi må da kunne få noen kroner ut av disse eiendommene våre som vi ikke bruker til noen ting?»"/>
          <p:cNvSpPr txBox="1"/>
          <p:nvPr/>
        </p:nvSpPr>
        <p:spPr>
          <a:xfrm>
            <a:off x="811295" y="4311650"/>
            <a:ext cx="6788835" cy="1130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000" b="0">
                <a:latin typeface="Open Sans SemiBold"/>
                <a:ea typeface="Open Sans SemiBold"/>
                <a:cs typeface="Open Sans SemiBold"/>
                <a:sym typeface="Open Sans SemiBold"/>
              </a:defRPr>
            </a:lvl1pPr>
          </a:lstStyle>
          <a:p>
            <a:r>
              <a:t>«Vi må da kunne få noen kroner ut av disse eiendommene våre som vi ikke bruker til noen ting?»</a:t>
            </a:r>
          </a:p>
        </p:txBody>
      </p:sp>
      <p:pic>
        <p:nvPicPr>
          <p:cNvPr id="122" name="IMG_0156.PNG" descr="IMG_0156.PNG"/>
          <p:cNvPicPr>
            <a:picLocks noChangeAspect="1"/>
          </p:cNvPicPr>
          <p:nvPr/>
        </p:nvPicPr>
        <p:blipFill>
          <a:blip r:embed="rId5"/>
          <a:stretch>
            <a:fillRect/>
          </a:stretch>
        </p:blipFill>
        <p:spPr>
          <a:xfrm>
            <a:off x="7804142" y="3452975"/>
            <a:ext cx="6349090" cy="4759494"/>
          </a:xfrm>
          <a:prstGeom prst="rect">
            <a:avLst/>
          </a:prstGeom>
          <a:ln w="12700">
            <a:miter lim="400000"/>
          </a:ln>
        </p:spPr>
      </p:pic>
      <p:pic>
        <p:nvPicPr>
          <p:cNvPr id="123" name="md_slåttemark_person01.png" descr="md_slåttemark_person01.png"/>
          <p:cNvPicPr>
            <a:picLocks noChangeAspect="1"/>
          </p:cNvPicPr>
          <p:nvPr/>
        </p:nvPicPr>
        <p:blipFill>
          <a:blip r:embed="rId6"/>
          <a:stretch>
            <a:fillRect/>
          </a:stretch>
        </p:blipFill>
        <p:spPr>
          <a:xfrm>
            <a:off x="8783208" y="5557665"/>
            <a:ext cx="812338" cy="2299634"/>
          </a:xfrm>
          <a:prstGeom prst="rect">
            <a:avLst/>
          </a:prstGeom>
          <a:ln w="12700">
            <a:miter lim="400000"/>
          </a:ln>
        </p:spPr>
      </p:pic>
      <p:sp>
        <p:nvSpPr>
          <p:cNvPr id="124" name="«Her er det potensiale, men området er ikke regulert for boliger…»"/>
          <p:cNvSpPr txBox="1"/>
          <p:nvPr/>
        </p:nvSpPr>
        <p:spPr>
          <a:xfrm>
            <a:off x="7891411" y="8095532"/>
            <a:ext cx="4677940"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800" b="0">
                <a:latin typeface="Open Sans SemiBold"/>
                <a:ea typeface="Open Sans SemiBold"/>
                <a:cs typeface="Open Sans SemiBold"/>
                <a:sym typeface="Open Sans SemiBold"/>
              </a:defRPr>
            </a:lvl1pPr>
          </a:lstStyle>
          <a:p>
            <a:r>
              <a:t>«Her er det potensiale, men området er ikke regulert for boliger…»</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23"/>
                                        </p:tgtEl>
                                        <p:attrNameLst>
                                          <p:attrName>style.visibility</p:attrName>
                                        </p:attrNameLst>
                                      </p:cBhvr>
                                      <p:to>
                                        <p:strVal val="visible"/>
                                      </p:to>
                                    </p:set>
                                    <p:anim calcmode="lin" valueType="num">
                                      <p:cBhvr>
                                        <p:cTn id="7" dur="500" fill="hold"/>
                                        <p:tgtEl>
                                          <p:spTgt spid="123"/>
                                        </p:tgtEl>
                                        <p:attrNameLst>
                                          <p:attrName>ppt_w</p:attrName>
                                        </p:attrNameLst>
                                      </p:cBhvr>
                                      <p:tavLst>
                                        <p:tav tm="0">
                                          <p:val>
                                            <p:fltVal val="0"/>
                                          </p:val>
                                        </p:tav>
                                        <p:tav tm="100000">
                                          <p:val>
                                            <p:strVal val="#ppt_w"/>
                                          </p:val>
                                        </p:tav>
                                      </p:tavLst>
                                    </p:anim>
                                    <p:anim calcmode="lin" valueType="num">
                                      <p:cBhvr>
                                        <p:cTn id="8" dur="500" fill="hold"/>
                                        <p:tgtEl>
                                          <p:spTgt spid="12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2" nodeType="afterEffect">
                                  <p:stCondLst>
                                    <p:cond delay="0"/>
                                  </p:stCondLst>
                                  <p:iterate>
                                    <p:tmAbs val="0"/>
                                  </p:iterate>
                                  <p:childTnLst>
                                    <p:set>
                                      <p:cBhvr>
                                        <p:cTn id="11" fill="hold"/>
                                        <p:tgtEl>
                                          <p:spTgt spid="122"/>
                                        </p:tgtEl>
                                        <p:attrNameLst>
                                          <p:attrName>style.visibility</p:attrName>
                                        </p:attrNameLst>
                                      </p:cBhvr>
                                      <p:to>
                                        <p:strVal val="visible"/>
                                      </p:to>
                                    </p:set>
                                    <p:anim calcmode="lin" valueType="num">
                                      <p:cBhvr>
                                        <p:cTn id="12" dur="500" fill="hold"/>
                                        <p:tgtEl>
                                          <p:spTgt spid="122"/>
                                        </p:tgtEl>
                                        <p:attrNameLst>
                                          <p:attrName>ppt_w</p:attrName>
                                        </p:attrNameLst>
                                      </p:cBhvr>
                                      <p:tavLst>
                                        <p:tav tm="0">
                                          <p:val>
                                            <p:fltVal val="0"/>
                                          </p:val>
                                        </p:tav>
                                        <p:tav tm="100000">
                                          <p:val>
                                            <p:strVal val="#ppt_w"/>
                                          </p:val>
                                        </p:tav>
                                      </p:tavLst>
                                    </p:anim>
                                    <p:anim calcmode="lin" valueType="num">
                                      <p:cBhvr>
                                        <p:cTn id="13" dur="500" fill="hold"/>
                                        <p:tgtEl>
                                          <p:spTgt spid="122"/>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9" presetClass="entr" fill="hold" grpId="3" nodeType="afterEffect">
                                  <p:stCondLst>
                                    <p:cond delay="0"/>
                                  </p:stCondLst>
                                  <p:iterate>
                                    <p:tmAbs val="0"/>
                                  </p:iterate>
                                  <p:childTnLst>
                                    <p:set>
                                      <p:cBhvr>
                                        <p:cTn id="16" fill="hold"/>
                                        <p:tgtEl>
                                          <p:spTgt spid="124"/>
                                        </p:tgtEl>
                                        <p:attrNameLst>
                                          <p:attrName>style.visibility</p:attrName>
                                        </p:attrNameLst>
                                      </p:cBhvr>
                                      <p:to>
                                        <p:strVal val="visible"/>
                                      </p:to>
                                    </p:set>
                                    <p:animEffect transition="in" filter="dissolve">
                                      <p:cBhvr>
                                        <p:cTn id="17" dur="1000"/>
                                        <p:tgtEl>
                                          <p:spTgt spid="124"/>
                                        </p:tgtEl>
                                      </p:cBhvr>
                                    </p:animEffect>
                                  </p:childTnLst>
                                </p:cTn>
                              </p:par>
                              <p:par>
                                <p:cTn id="18" presetID="9" presetClass="emph" fill="hold" grpId="4" nodeType="withEffect">
                                  <p:stCondLst>
                                    <p:cond delay="0"/>
                                  </p:stCondLst>
                                  <p:childTnLst>
                                    <p:set>
                                      <p:cBhvr>
                                        <p:cTn id="19" dur="indefinite" fill="hold"/>
                                        <p:tgtEl>
                                          <p:spTgt spid="121"/>
                                        </p:tgtEl>
                                        <p:attrNameLst>
                                          <p:attrName>style.opacity</p:attrName>
                                        </p:attrNameLst>
                                      </p:cBhvr>
                                      <p:to>
                                        <p:strVal val="0.00"/>
                                      </p:to>
                                    </p:set>
                                    <p:animEffect filter="image" prLst="opacity: 0.00; ">
                                      <p:cBhvr>
                                        <p:cTn id="20" dur="indefinite" fill="hold"/>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4" animBg="1" advAuto="0"/>
      <p:bldP spid="122" grpId="2" animBg="1" advAuto="0"/>
      <p:bldP spid="123" grpId="1" animBg="1" advAuto="0"/>
      <p:bldP spid="124" grpId="3"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5F0DC"/>
        </a:solidFill>
        <a:effectLst/>
      </p:bgPr>
    </p:bg>
    <p:spTree>
      <p:nvGrpSpPr>
        <p:cNvPr id="1" name=""/>
        <p:cNvGrpSpPr/>
        <p:nvPr/>
      </p:nvGrpSpPr>
      <p:grpSpPr>
        <a:xfrm>
          <a:off x="0" y="0"/>
          <a:ext cx="0" cy="0"/>
          <a:chOff x="0" y="0"/>
          <a:chExt cx="0" cy="0"/>
        </a:xfrm>
      </p:grpSpPr>
      <p:pic>
        <p:nvPicPr>
          <p:cNvPr id="126" name="F87248D3-AE54-424C-924F-E41AF0363491 1.png" descr="F87248D3-AE54-424C-924F-E41AF0363491 1.png"/>
          <p:cNvPicPr>
            <a:picLocks noChangeAspect="1"/>
          </p:cNvPicPr>
          <p:nvPr/>
        </p:nvPicPr>
        <p:blipFill>
          <a:blip r:embed="rId3"/>
          <a:stretch>
            <a:fillRect/>
          </a:stretch>
        </p:blipFill>
        <p:spPr>
          <a:xfrm>
            <a:off x="3969457" y="2413075"/>
            <a:ext cx="8504483" cy="6375250"/>
          </a:xfrm>
          <a:prstGeom prst="rect">
            <a:avLst/>
          </a:prstGeom>
          <a:ln w="12700">
            <a:miter lim="400000"/>
          </a:ln>
        </p:spPr>
      </p:pic>
      <p:sp>
        <p:nvSpPr>
          <p:cNvPr id="127" name="Beate fra Silhuett Arkitektur og Plan AS tar utfordringen"/>
          <p:cNvSpPr txBox="1"/>
          <p:nvPr/>
        </p:nvSpPr>
        <p:spPr>
          <a:xfrm>
            <a:off x="1497992" y="1790927"/>
            <a:ext cx="9120679"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600" b="0">
                <a:latin typeface="Open Sans SemiBold"/>
                <a:ea typeface="Open Sans SemiBold"/>
                <a:cs typeface="Open Sans SemiBold"/>
                <a:sym typeface="Open Sans SemiBold"/>
              </a:defRPr>
            </a:lvl1pPr>
          </a:lstStyle>
          <a:p>
            <a:r>
              <a:t>Beate fra Silhuett Arkitektur og Plan AS tar utfordringen </a:t>
            </a:r>
          </a:p>
        </p:txBody>
      </p:sp>
      <p:pic>
        <p:nvPicPr>
          <p:cNvPr id="128" name="Utbygging Drammen 1.png" descr="Utbygging Drammen 1.png"/>
          <p:cNvPicPr>
            <a:picLocks noChangeAspect="1"/>
          </p:cNvPicPr>
          <p:nvPr/>
        </p:nvPicPr>
        <p:blipFill>
          <a:blip r:embed="rId4"/>
          <a:stretch>
            <a:fillRect/>
          </a:stretch>
        </p:blipFill>
        <p:spPr>
          <a:xfrm>
            <a:off x="4458321" y="4603730"/>
            <a:ext cx="1990641" cy="1492252"/>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28"/>
                                        </p:tgtEl>
                                        <p:attrNameLst>
                                          <p:attrName>style.visibility</p:attrName>
                                        </p:attrNameLst>
                                      </p:cBhvr>
                                      <p:to>
                                        <p:strVal val="visible"/>
                                      </p:to>
                                    </p:set>
                                  </p:childTnLst>
                                </p:cTn>
                              </p:par>
                            </p:childTnLst>
                          </p:cTn>
                        </p:par>
                        <p:par>
                          <p:cTn id="11" fill="hold">
                            <p:stCondLst>
                              <p:cond delay="0"/>
                            </p:stCondLst>
                            <p:childTnLst>
                              <p:par>
                                <p:cTn id="12" presetID="6" presetClass="emph" presetSubtype="0" accel="50000" decel="50000" fill="hold" grpId="3" nodeType="afterEffect">
                                  <p:stCondLst>
                                    <p:cond delay="0"/>
                                  </p:stCondLst>
                                  <p:childTnLst>
                                    <p:animScale>
                                      <p:cBhvr>
                                        <p:cTn id="13" dur="1000" fill="hold"/>
                                        <p:tgtEl>
                                          <p:spTgt spid="128"/>
                                        </p:tgtEl>
                                      </p:cBhvr>
                                      <p:by x="334129" y="334129"/>
                                    </p:animScale>
                                  </p:childTnLst>
                                </p:cTn>
                              </p:par>
                              <p:par>
                                <p:cTn id="14" presetID="-1" presetClass="path" presetSubtype="0" accel="50000" decel="50000" fill="hold" nodeType="withEffect">
                                  <p:stCondLst>
                                    <p:cond delay="0"/>
                                  </p:stCondLst>
                                  <p:childTnLst>
                                    <p:animMotion origin="layout" path="M 0.000000 0.000000 L -0.095748 0.048893" pathEditMode="relative">
                                      <p:cBhvr>
                                        <p:cTn id="15" dur="1000" fill="hold"/>
                                        <p:tgtEl>
                                          <p:spTgt spid="12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1" animBg="1" advAuto="0"/>
      <p:bldP spid="128" grpId="2" animBg="1" advAuto="0"/>
      <p:bldP spid="128" grpId="3"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5F0DC"/>
        </a:solidFill>
        <a:effectLst/>
      </p:bgPr>
    </p:bg>
    <p:spTree>
      <p:nvGrpSpPr>
        <p:cNvPr id="1" name=""/>
        <p:cNvGrpSpPr/>
        <p:nvPr/>
      </p:nvGrpSpPr>
      <p:grpSpPr>
        <a:xfrm>
          <a:off x="0" y="0"/>
          <a:ext cx="0" cy="0"/>
          <a:chOff x="0" y="0"/>
          <a:chExt cx="0" cy="0"/>
        </a:xfrm>
      </p:grpSpPr>
      <p:sp>
        <p:nvSpPr>
          <p:cNvPr id="130" name="Beate fra Silhuett Arkitektur og Plan AS tar utfordringen"/>
          <p:cNvSpPr txBox="1"/>
          <p:nvPr/>
        </p:nvSpPr>
        <p:spPr>
          <a:xfrm>
            <a:off x="1497992" y="1790927"/>
            <a:ext cx="9120679"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600" b="0">
                <a:latin typeface="Open Sans SemiBold"/>
                <a:ea typeface="Open Sans SemiBold"/>
                <a:cs typeface="Open Sans SemiBold"/>
                <a:sym typeface="Open Sans SemiBold"/>
              </a:defRPr>
            </a:lvl1pPr>
          </a:lstStyle>
          <a:p>
            <a:r>
              <a:t>Beate fra Silhuett Arkitektur og Plan AS tar utfordringen </a:t>
            </a:r>
          </a:p>
        </p:txBody>
      </p:sp>
      <p:pic>
        <p:nvPicPr>
          <p:cNvPr id="131" name="F87248D3-AE54-424C-924F-E41AF0363491 1.png" descr="F87248D3-AE54-424C-924F-E41AF0363491 1.png"/>
          <p:cNvPicPr>
            <a:picLocks noChangeAspect="1"/>
          </p:cNvPicPr>
          <p:nvPr/>
        </p:nvPicPr>
        <p:blipFill>
          <a:blip r:embed="rId3"/>
          <a:stretch>
            <a:fillRect/>
          </a:stretch>
        </p:blipFill>
        <p:spPr>
          <a:xfrm>
            <a:off x="3969457" y="2413075"/>
            <a:ext cx="8504483" cy="6375250"/>
          </a:xfrm>
          <a:prstGeom prst="rect">
            <a:avLst/>
          </a:prstGeom>
          <a:ln w="12700">
            <a:miter lim="400000"/>
          </a:ln>
        </p:spPr>
      </p:pic>
      <p:pic>
        <p:nvPicPr>
          <p:cNvPr id="132" name="Utbygging Drammen 1.png" descr="Utbygging Drammen 1.png"/>
          <p:cNvPicPr>
            <a:picLocks noChangeAspect="1"/>
          </p:cNvPicPr>
          <p:nvPr/>
        </p:nvPicPr>
        <p:blipFill>
          <a:blip r:embed="rId4"/>
          <a:stretch>
            <a:fillRect/>
          </a:stretch>
        </p:blipFill>
        <p:spPr>
          <a:xfrm>
            <a:off x="889000" y="3327400"/>
            <a:ext cx="6654800" cy="4988665"/>
          </a:xfrm>
          <a:prstGeom prst="rect">
            <a:avLst/>
          </a:prstGeom>
          <a:ln w="12700">
            <a:miter lim="400000"/>
          </a:ln>
        </p:spPr>
      </p:pic>
      <p:pic>
        <p:nvPicPr>
          <p:cNvPr id="133" name="icons8-hand_cursor.png" descr="icons8-hand_cursor.png"/>
          <p:cNvPicPr>
            <a:picLocks noChangeAspect="1"/>
          </p:cNvPicPr>
          <p:nvPr/>
        </p:nvPicPr>
        <p:blipFill>
          <a:blip r:embed="rId5"/>
          <a:stretch>
            <a:fillRect/>
          </a:stretch>
        </p:blipFill>
        <p:spPr>
          <a:xfrm>
            <a:off x="3490374" y="6352994"/>
            <a:ext cx="275147" cy="322586"/>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grpId="1" nodeType="afterEffect">
                                  <p:stCondLst>
                                    <p:cond delay="500"/>
                                  </p:stCondLst>
                                  <p:childTnLst>
                                    <p:animScale>
                                      <p:cBhvr>
                                        <p:cTn id="6" dur="1000" fill="hold"/>
                                        <p:tgtEl>
                                          <p:spTgt spid="132"/>
                                        </p:tgtEl>
                                      </p:cBhvr>
                                      <p:by x="199063" y="199063"/>
                                    </p:animScale>
                                  </p:childTnLst>
                                </p:cTn>
                              </p:par>
                              <p:par>
                                <p:cTn id="7" presetID="-1" presetClass="path" presetSubtype="0" accel="50000" decel="50000" fill="hold" nodeType="withEffect">
                                  <p:stCondLst>
                                    <p:cond delay="0"/>
                                  </p:stCondLst>
                                  <p:childTnLst>
                                    <p:animMotion origin="layout" path="M 0.000000 0.000000 L 0.175781 -0.040317" pathEditMode="relative">
                                      <p:cBhvr>
                                        <p:cTn id="8" dur="1000" fill="hold"/>
                                        <p:tgtEl>
                                          <p:spTgt spid="132"/>
                                        </p:tgtEl>
                                        <p:attrNameLst>
                                          <p:attrName>ppt_x</p:attrName>
                                          <p:attrName>ppt_y</p:attrName>
                                        </p:attrNameLst>
                                      </p:cBhvr>
                                    </p:animMotion>
                                  </p:childTnLst>
                                </p:cTn>
                              </p:par>
                            </p:childTnLst>
                          </p:cTn>
                        </p:par>
                        <p:par>
                          <p:cTn id="9" fill="hold">
                            <p:stCondLst>
                              <p:cond delay="1500"/>
                            </p:stCondLst>
                            <p:childTnLst>
                              <p:par>
                                <p:cTn id="10" presetID="23" presetClass="exit" presetSubtype="32" fill="hold" grpId="3" nodeType="afterEffect">
                                  <p:stCondLst>
                                    <p:cond delay="0"/>
                                  </p:stCondLst>
                                  <p:iterate>
                                    <p:tmAbs val="0"/>
                                  </p:iterate>
                                  <p:childTnLst>
                                    <p:anim calcmode="lin" valueType="num">
                                      <p:cBhvr>
                                        <p:cTn id="11" dur="2500" fill="hold"/>
                                        <p:tgtEl>
                                          <p:spTgt spid="130"/>
                                        </p:tgtEl>
                                        <p:attrNameLst>
                                          <p:attrName>ppt_w</p:attrName>
                                        </p:attrNameLst>
                                      </p:cBhvr>
                                      <p:tavLst>
                                        <p:tav tm="0">
                                          <p:val>
                                            <p:strVal val="ppt_w"/>
                                          </p:val>
                                        </p:tav>
                                        <p:tav tm="100000">
                                          <p:val>
                                            <p:fltVal val="0"/>
                                          </p:val>
                                        </p:tav>
                                      </p:tavLst>
                                    </p:anim>
                                    <p:anim calcmode="lin" valueType="num">
                                      <p:cBhvr>
                                        <p:cTn id="12" dur="2500" fill="hold"/>
                                        <p:tgtEl>
                                          <p:spTgt spid="130"/>
                                        </p:tgtEl>
                                        <p:attrNameLst>
                                          <p:attrName>ppt_h</p:attrName>
                                        </p:attrNameLst>
                                      </p:cBhvr>
                                      <p:tavLst>
                                        <p:tav tm="0">
                                          <p:val>
                                            <p:strVal val="ppt_h"/>
                                          </p:val>
                                        </p:tav>
                                        <p:tav tm="100000">
                                          <p:val>
                                            <p:fltVal val="0"/>
                                          </p:val>
                                        </p:tav>
                                      </p:tavLst>
                                    </p:anim>
                                    <p:set>
                                      <p:cBhvr>
                                        <p:cTn id="13" fill="hold">
                                          <p:stCondLst>
                                            <p:cond delay="2499"/>
                                          </p:stCondLst>
                                        </p:cTn>
                                        <p:tgtEl>
                                          <p:spTgt spid="130"/>
                                        </p:tgtEl>
                                        <p:attrNameLst>
                                          <p:attrName>style.visibility</p:attrName>
                                        </p:attrNameLst>
                                      </p:cBhvr>
                                      <p:to>
                                        <p:strVal val="hidden"/>
                                      </p:to>
                                    </p:set>
                                  </p:childTnLst>
                                </p:cTn>
                              </p:par>
                            </p:childTnLst>
                          </p:cTn>
                        </p:par>
                        <p:par>
                          <p:cTn id="14" fill="hold">
                            <p:stCondLst>
                              <p:cond delay="4000"/>
                            </p:stCondLst>
                            <p:childTnLst>
                              <p:par>
                                <p:cTn id="15" presetID="1" presetClass="entr" presetSubtype="0" fill="hold" grpId="4" nodeType="afterEffect">
                                  <p:stCondLst>
                                    <p:cond delay="500"/>
                                  </p:stCondLst>
                                  <p:iterate>
                                    <p:tmAbs val="0"/>
                                  </p:iterate>
                                  <p:childTnLst>
                                    <p:set>
                                      <p:cBhvr>
                                        <p:cTn id="16" fill="hold"/>
                                        <p:tgtEl>
                                          <p:spTgt spid="133"/>
                                        </p:tgtEl>
                                        <p:attrNameLst>
                                          <p:attrName>style.visibility</p:attrName>
                                        </p:attrNameLst>
                                      </p:cBhvr>
                                      <p:to>
                                        <p:strVal val="visible"/>
                                      </p:to>
                                    </p:set>
                                  </p:childTnLst>
                                </p:cTn>
                              </p:par>
                            </p:childTnLst>
                          </p:cTn>
                        </p:par>
                        <p:par>
                          <p:cTn id="17" fill="hold">
                            <p:stCondLst>
                              <p:cond delay="4500"/>
                            </p:stCondLst>
                            <p:childTnLst>
                              <p:par>
                                <p:cTn id="18" presetID="-1" presetClass="path" presetSubtype="0" accel="50000" decel="50000" fill="hold" nodeType="afterEffect">
                                  <p:stCondLst>
                                    <p:cond delay="500"/>
                                  </p:stCondLst>
                                  <p:childTnLst>
                                    <p:animMotion origin="layout" path="M 0.000000 0.000000 C -0.050365 0.009208 -0.101212 -0.011676 -0.138962 -0.057074 C -0.185856 -0.113469 -0.206347 -0.199157 -0.192592 -0.281336" pathEditMode="relative">
                                      <p:cBhvr>
                                        <p:cTn id="19" dur="1500" fill="hold"/>
                                        <p:tgtEl>
                                          <p:spTgt spid="13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3" animBg="1" advAuto="0"/>
      <p:bldP spid="132" grpId="1" animBg="1" advAuto="0"/>
      <p:bldP spid="133" grpId="4"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5F0DC"/>
        </a:solidFill>
        <a:effectLst/>
      </p:bgPr>
    </p:bg>
    <p:spTree>
      <p:nvGrpSpPr>
        <p:cNvPr id="1" name=""/>
        <p:cNvGrpSpPr/>
        <p:nvPr/>
      </p:nvGrpSpPr>
      <p:grpSpPr>
        <a:xfrm>
          <a:off x="0" y="0"/>
          <a:ext cx="0" cy="0"/>
          <a:chOff x="0" y="0"/>
          <a:chExt cx="0" cy="0"/>
        </a:xfrm>
      </p:grpSpPr>
      <p:pic>
        <p:nvPicPr>
          <p:cNvPr id="135" name="Utbygging Drammen 1.png" descr="Utbygging Drammen 1.png"/>
          <p:cNvPicPr>
            <a:picLocks noChangeAspect="1"/>
          </p:cNvPicPr>
          <p:nvPr/>
        </p:nvPicPr>
        <p:blipFill>
          <a:blip r:embed="rId3"/>
          <a:stretch>
            <a:fillRect/>
          </a:stretch>
        </p:blipFill>
        <p:spPr>
          <a:xfrm>
            <a:off x="-127000" y="457200"/>
            <a:ext cx="13246100" cy="9929727"/>
          </a:xfrm>
          <a:prstGeom prst="rect">
            <a:avLst/>
          </a:prstGeom>
          <a:ln w="12700">
            <a:miter lim="400000"/>
          </a:ln>
        </p:spPr>
      </p:pic>
      <p:pic>
        <p:nvPicPr>
          <p:cNvPr id="136" name="Utbygging Drammen 2.png" descr="Utbygging Drammen 2.png"/>
          <p:cNvPicPr>
            <a:picLocks noChangeAspect="1"/>
          </p:cNvPicPr>
          <p:nvPr/>
        </p:nvPicPr>
        <p:blipFill>
          <a:blip r:embed="rId4"/>
          <a:stretch>
            <a:fillRect/>
          </a:stretch>
        </p:blipFill>
        <p:spPr>
          <a:xfrm>
            <a:off x="-127000" y="457200"/>
            <a:ext cx="13246100" cy="9929727"/>
          </a:xfrm>
          <a:prstGeom prst="rect">
            <a:avLst/>
          </a:prstGeom>
          <a:ln w="12700">
            <a:miter lim="400000"/>
          </a:ln>
        </p:spPr>
      </p:pic>
      <p:pic>
        <p:nvPicPr>
          <p:cNvPr id="137" name="icons8-hand_cursor.png" descr="icons8-hand_cursor.png"/>
          <p:cNvPicPr>
            <a:picLocks noChangeAspect="1"/>
          </p:cNvPicPr>
          <p:nvPr/>
        </p:nvPicPr>
        <p:blipFill>
          <a:blip r:embed="rId5"/>
          <a:stretch>
            <a:fillRect/>
          </a:stretch>
        </p:blipFill>
        <p:spPr>
          <a:xfrm>
            <a:off x="990600" y="3606800"/>
            <a:ext cx="279400" cy="327573"/>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36"/>
                                        </p:tgtEl>
                                        <p:attrNameLst>
                                          <p:attrName>style.visibility</p:attrName>
                                        </p:attrNameLst>
                                      </p:cBhvr>
                                      <p:to>
                                        <p:strVal val="visible"/>
                                      </p:to>
                                    </p:set>
                                  </p:childTnLst>
                                </p:cTn>
                              </p:par>
                            </p:childTnLst>
                          </p:cTn>
                        </p:par>
                        <p:par>
                          <p:cTn id="7" fill="hold">
                            <p:stCondLst>
                              <p:cond delay="0"/>
                            </p:stCondLst>
                            <p:childTnLst>
                              <p:par>
                                <p:cTn id="8" presetID="-1" presetClass="path" presetSubtype="0" accel="50000" decel="50000" fill="hold" nodeType="afterEffect">
                                  <p:stCondLst>
                                    <p:cond delay="1000"/>
                                  </p:stCondLst>
                                  <p:childTnLst>
                                    <p:animMotion origin="layout" path="M 0.000000 0.000000 C 0.041740 0.079167 0.101585 0.138184 0.170580 0.168217 C 0.217271 0.188542 0.266757 0.194840 0.315489 0.186658" pathEditMode="relative">
                                      <p:cBhvr>
                                        <p:cTn id="9" dur="1000" fill="hold"/>
                                        <p:tgtEl>
                                          <p:spTgt spid="13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1"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5F0DC"/>
        </a:solidFill>
        <a:effectLst/>
      </p:bgPr>
    </p:bg>
    <p:spTree>
      <p:nvGrpSpPr>
        <p:cNvPr id="1" name=""/>
        <p:cNvGrpSpPr/>
        <p:nvPr/>
      </p:nvGrpSpPr>
      <p:grpSpPr>
        <a:xfrm>
          <a:off x="0" y="0"/>
          <a:ext cx="0" cy="0"/>
          <a:chOff x="0" y="0"/>
          <a:chExt cx="0" cy="0"/>
        </a:xfrm>
      </p:grpSpPr>
      <p:pic>
        <p:nvPicPr>
          <p:cNvPr id="140" name="Utbygging Drammen 3.png" descr="Utbygging Drammen 3.png"/>
          <p:cNvPicPr>
            <a:picLocks noChangeAspect="1"/>
          </p:cNvPicPr>
          <p:nvPr/>
        </p:nvPicPr>
        <p:blipFill>
          <a:blip r:embed="rId3"/>
          <a:stretch>
            <a:fillRect/>
          </a:stretch>
        </p:blipFill>
        <p:spPr>
          <a:xfrm>
            <a:off x="-127000" y="457200"/>
            <a:ext cx="13246100" cy="9929727"/>
          </a:xfrm>
          <a:prstGeom prst="rect">
            <a:avLst/>
          </a:prstGeom>
          <a:ln w="12700">
            <a:miter lim="400000"/>
          </a:ln>
        </p:spPr>
      </p:pic>
      <p:pic>
        <p:nvPicPr>
          <p:cNvPr id="139" name="DIBK 00 Eiendom 5 Risikoanalyse.png" descr="DIBK 00 Eiendom 5 Risikoanalyse.png"/>
          <p:cNvPicPr>
            <a:picLocks noChangeAspect="1"/>
          </p:cNvPicPr>
          <p:nvPr/>
        </p:nvPicPr>
        <p:blipFill>
          <a:blip r:embed="rId4">
            <a:alphaModFix/>
          </a:blip>
          <a:stretch>
            <a:fillRect/>
          </a:stretch>
        </p:blipFill>
        <p:spPr>
          <a:xfrm>
            <a:off x="689615" y="-58164"/>
            <a:ext cx="11625570" cy="8714923"/>
          </a:xfrm>
          <a:prstGeom prst="rect">
            <a:avLst/>
          </a:prstGeom>
          <a:ln w="12700">
            <a:miter lim="400000"/>
          </a:ln>
        </p:spPr>
      </p:pic>
      <p:pic>
        <p:nvPicPr>
          <p:cNvPr id="141" name="icons8-hand_cursor.png" descr="icons8-hand_cursor.png"/>
          <p:cNvPicPr>
            <a:picLocks noChangeAspect="1"/>
          </p:cNvPicPr>
          <p:nvPr/>
        </p:nvPicPr>
        <p:blipFill>
          <a:blip r:embed="rId5"/>
          <a:stretch>
            <a:fillRect/>
          </a:stretch>
        </p:blipFill>
        <p:spPr>
          <a:xfrm>
            <a:off x="5092700" y="5422900"/>
            <a:ext cx="279400" cy="327573"/>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fade">
                                      <p:cBhvr>
                                        <p:cTn id="7" dur="500"/>
                                        <p:tgtEl>
                                          <p:spTgt spid="139"/>
                                        </p:tgtEl>
                                      </p:cBhvr>
                                    </p:animEffect>
                                  </p:childTnLst>
                                </p:cTn>
                              </p:par>
                            </p:childTnLst>
                          </p:cTn>
                        </p:par>
                        <p:par>
                          <p:cTn id="8" fill="hold">
                            <p:stCondLst>
                              <p:cond delay="500"/>
                            </p:stCondLst>
                            <p:childTnLst>
                              <p:par>
                                <p:cTn id="9" presetID="6" presetClass="emph" presetSubtype="0" accel="50000" decel="50000" fill="hold" grpId="3" nodeType="afterEffect">
                                  <p:stCondLst>
                                    <p:cond delay="0"/>
                                  </p:stCondLst>
                                  <p:childTnLst>
                                    <p:animScale>
                                      <p:cBhvr>
                                        <p:cTn id="10" dur="1000" fill="hold"/>
                                        <p:tgtEl>
                                          <p:spTgt spid="139"/>
                                        </p:tgtEl>
                                      </p:cBhvr>
                                      <p:by x="111918" y="111918"/>
                                    </p:animScale>
                                  </p:childTnLst>
                                </p:cTn>
                              </p:par>
                              <p:par>
                                <p:cTn id="11" presetID="-1" presetClass="path" presetSubtype="0" accel="50000" decel="50000" fill="hold" nodeType="withEffect">
                                  <p:stCondLst>
                                    <p:cond delay="0"/>
                                  </p:stCondLst>
                                  <p:childTnLst>
                                    <p:animMotion origin="layout" path="M 0.000000 0.000000 L -0.000000 0.059209" pathEditMode="relative">
                                      <p:cBhvr>
                                        <p:cTn id="12" dur="1000" fill="hold"/>
                                        <p:tgtEl>
                                          <p:spTgt spid="13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3"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DIBK 00 Eiendom 5 Risikoanalyse.png" descr="DIBK 00 Eiendom 5 Risikoanalyse.png"/>
          <p:cNvPicPr>
            <a:picLocks noChangeAspect="1"/>
          </p:cNvPicPr>
          <p:nvPr/>
        </p:nvPicPr>
        <p:blipFill>
          <a:blip r:embed="rId3"/>
          <a:srcRect t="70" b="70"/>
          <a:stretch>
            <a:fillRect/>
          </a:stretch>
        </p:blipFill>
        <p:spPr>
          <a:xfrm>
            <a:off x="-5138" y="0"/>
            <a:ext cx="13030201" cy="9754149"/>
          </a:xfrm>
          <a:prstGeom prst="rect">
            <a:avLst/>
          </a:prstGeom>
          <a:ln w="12700">
            <a:miter lim="400000"/>
          </a:ln>
        </p:spPr>
      </p:pic>
      <p:pic>
        <p:nvPicPr>
          <p:cNvPr id="144" name="DIBK 00 Eiendom 5 Aktsomhetssone.png" descr="DIBK 00 Eiendom 5 Aktsomhetssone.png"/>
          <p:cNvPicPr>
            <a:picLocks noChangeAspect="1"/>
          </p:cNvPicPr>
          <p:nvPr/>
        </p:nvPicPr>
        <p:blipFill>
          <a:blip r:embed="rId4"/>
          <a:srcRect t="70" b="70"/>
          <a:stretch>
            <a:fillRect/>
          </a:stretch>
        </p:blipFill>
        <p:spPr>
          <a:xfrm>
            <a:off x="-5137" y="-1"/>
            <a:ext cx="13030200" cy="9754150"/>
          </a:xfrm>
          <a:prstGeom prst="rect">
            <a:avLst/>
          </a:prstGeom>
          <a:ln w="12700">
            <a:miter lim="400000"/>
          </a:ln>
        </p:spPr>
      </p:pic>
      <p:pic>
        <p:nvPicPr>
          <p:cNvPr id="145" name="icons8-hand_cursor.png" descr="icons8-hand_cursor.png"/>
          <p:cNvPicPr>
            <a:picLocks noChangeAspect="1"/>
          </p:cNvPicPr>
          <p:nvPr/>
        </p:nvPicPr>
        <p:blipFill>
          <a:blip r:embed="rId5"/>
          <a:stretch>
            <a:fillRect/>
          </a:stretch>
        </p:blipFill>
        <p:spPr>
          <a:xfrm>
            <a:off x="5092700" y="5422900"/>
            <a:ext cx="275147" cy="322586"/>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nodeType="afterEffect">
                                  <p:stCondLst>
                                    <p:cond delay="0"/>
                                  </p:stCondLst>
                                  <p:childTnLst>
                                    <p:animMotion origin="layout" path="M 0.000000 0.000000 C 0.032589 0.060940 0.079138 0.106123 0.132645 0.128752 C 0.171673 0.145258 0.213094 0.149097 0.253459 0.139949" pathEditMode="relative">
                                      <p:cBhvr>
                                        <p:cTn id="6" dur="1000" fill="hold"/>
                                        <p:tgtEl>
                                          <p:spTgt spid="145"/>
                                        </p:tgtEl>
                                        <p:attrNameLst>
                                          <p:attrName>ppt_x</p:attrName>
                                          <p:attrName>ppt_y</p:attrName>
                                        </p:attrNameLst>
                                      </p:cBhvr>
                                    </p:animMotion>
                                  </p:childTnLst>
                                </p:cTn>
                              </p:par>
                            </p:childTnLst>
                          </p:cTn>
                        </p:par>
                        <p:par>
                          <p:cTn id="7" fill="hold">
                            <p:stCondLst>
                              <p:cond delay="1000"/>
                            </p:stCondLst>
                            <p:childTnLst>
                              <p:par>
                                <p:cTn id="8" presetID="1" presetClass="entr" presetSubtype="0" fill="hold" grpId="2" nodeType="afterEffect">
                                  <p:stCondLst>
                                    <p:cond delay="500"/>
                                  </p:stCondLst>
                                  <p:iterate>
                                    <p:tmAbs val="0"/>
                                  </p:iterate>
                                  <p:childTnLst>
                                    <p:set>
                                      <p:cBhvr>
                                        <p:cTn id="9" fill="hold"/>
                                        <p:tgtEl>
                                          <p:spTgt spid="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2" animBg="1" advAuto="0"/>
    </p:bld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F9529184C9B212439C864C35E9C6B4CA" ma:contentTypeVersion="4" ma:contentTypeDescription="Opprett et nytt dokument." ma:contentTypeScope="" ma:versionID="08a09f84881ed2b6e91bc55d514db761">
  <xsd:schema xmlns:xsd="http://www.w3.org/2001/XMLSchema" xmlns:xs="http://www.w3.org/2001/XMLSchema" xmlns:p="http://schemas.microsoft.com/office/2006/metadata/properties" xmlns:ns2="c1ffc9a3-e8c2-4bc3-b1af-9de8734360e3" xmlns:ns3="724fd508-4c39-4a87-a644-465a32d607c0" targetNamespace="http://schemas.microsoft.com/office/2006/metadata/properties" ma:root="true" ma:fieldsID="eaea239c12a6d01efb785268439fae24" ns2:_="" ns3:_="">
    <xsd:import namespace="c1ffc9a3-e8c2-4bc3-b1af-9de8734360e3"/>
    <xsd:import namespace="724fd508-4c39-4a87-a644-465a32d607c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ffc9a3-e8c2-4bc3-b1af-9de8734360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24fd508-4c39-4a87-a644-465a32d607c0"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59188F5-F091-46FC-9A8B-F2ED7E7F1E76}"/>
</file>

<file path=customXml/itemProps2.xml><?xml version="1.0" encoding="utf-8"?>
<ds:datastoreItem xmlns:ds="http://schemas.openxmlformats.org/officeDocument/2006/customXml" ds:itemID="{7EC860F3-6750-4071-8000-F676BEF54007}"/>
</file>

<file path=customXml/itemProps3.xml><?xml version="1.0" encoding="utf-8"?>
<ds:datastoreItem xmlns:ds="http://schemas.openxmlformats.org/officeDocument/2006/customXml" ds:itemID="{7F31062F-E7E9-46A6-A5F1-596FFE533FBC}"/>
</file>

<file path=docProps/app.xml><?xml version="1.0" encoding="utf-8"?>
<Properties xmlns="http://schemas.openxmlformats.org/officeDocument/2006/extended-properties" xmlns:vt="http://schemas.openxmlformats.org/officeDocument/2006/docPropsVTypes">
  <TotalTime>167</TotalTime>
  <Words>1052</Words>
  <Application>Microsoft Macintosh PowerPoint</Application>
  <PresentationFormat>Egendefinert</PresentationFormat>
  <Paragraphs>64</Paragraphs>
  <Slides>15</Slides>
  <Notes>14</Notes>
  <HiddenSlides>0</HiddenSlides>
  <MMClips>0</MMClips>
  <ScaleCrop>false</ScaleCrop>
  <HeadingPairs>
    <vt:vector size="6" baseType="variant">
      <vt:variant>
        <vt:lpstr>Brukte skrifter</vt:lpstr>
      </vt:variant>
      <vt:variant>
        <vt:i4>11</vt:i4>
      </vt:variant>
      <vt:variant>
        <vt:lpstr>Tema</vt:lpstr>
      </vt:variant>
      <vt:variant>
        <vt:i4>1</vt:i4>
      </vt:variant>
      <vt:variant>
        <vt:lpstr>Lysbildetitler</vt:lpstr>
      </vt:variant>
      <vt:variant>
        <vt:i4>15</vt:i4>
      </vt:variant>
    </vt:vector>
  </HeadingPairs>
  <TitlesOfParts>
    <vt:vector size="27" baseType="lpstr">
      <vt:lpstr>Arial</vt:lpstr>
      <vt:lpstr>Calibri Light</vt:lpstr>
      <vt:lpstr>Helvetica Light</vt:lpstr>
      <vt:lpstr>Helvetica Neue</vt:lpstr>
      <vt:lpstr>Helvetica Neue Light</vt:lpstr>
      <vt:lpstr>Helvetica Neue Medium</vt:lpstr>
      <vt:lpstr>Helvetica Neue Thin</vt:lpstr>
      <vt:lpstr>Lato</vt:lpstr>
      <vt:lpstr>Lato Medium</vt:lpstr>
      <vt:lpstr>Open Sans Regular</vt:lpstr>
      <vt:lpstr>Open Sans SemiBold</vt:lpstr>
      <vt:lpstr>White</vt:lpstr>
      <vt:lpstr>PowerPoint-presentasjon</vt:lpstr>
      <vt:lpstr>Bakgrunn  – og noen tips til den som skal presentere</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cp:lastModifiedBy>Bjørn Hallan</cp:lastModifiedBy>
  <cp:revision>18</cp:revision>
  <dcterms:modified xsi:type="dcterms:W3CDTF">2019-06-13T17:57:22Z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0x010100F9529184C9B212439C864C35E9C6B4CA</vt:lpwstr>
  </property>
</Properties>
</file>